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777" r:id="rId2"/>
    <p:sldId id="778" r:id="rId3"/>
    <p:sldId id="779" r:id="rId4"/>
    <p:sldId id="527" r:id="rId5"/>
    <p:sldId id="626" r:id="rId6"/>
    <p:sldId id="743" r:id="rId7"/>
    <p:sldId id="627" r:id="rId8"/>
    <p:sldId id="739" r:id="rId9"/>
    <p:sldId id="705" r:id="rId10"/>
    <p:sldId id="706" r:id="rId11"/>
    <p:sldId id="707" r:id="rId12"/>
    <p:sldId id="579" r:id="rId13"/>
    <p:sldId id="578" r:id="rId14"/>
    <p:sldId id="672" r:id="rId15"/>
    <p:sldId id="744" r:id="rId16"/>
    <p:sldId id="691" r:id="rId17"/>
    <p:sldId id="692" r:id="rId18"/>
    <p:sldId id="693" r:id="rId19"/>
    <p:sldId id="694" r:id="rId20"/>
    <p:sldId id="695" r:id="rId21"/>
    <p:sldId id="696" r:id="rId22"/>
    <p:sldId id="698" r:id="rId23"/>
    <p:sldId id="699" r:id="rId24"/>
    <p:sldId id="740" r:id="rId25"/>
    <p:sldId id="628" r:id="rId26"/>
    <p:sldId id="741" r:id="rId27"/>
    <p:sldId id="581" r:id="rId28"/>
    <p:sldId id="708" r:id="rId29"/>
    <p:sldId id="709" r:id="rId30"/>
    <p:sldId id="584" r:id="rId31"/>
    <p:sldId id="742" r:id="rId32"/>
    <p:sldId id="586" r:id="rId33"/>
    <p:sldId id="655" r:id="rId34"/>
    <p:sldId id="656" r:id="rId35"/>
    <p:sldId id="745" r:id="rId36"/>
    <p:sldId id="587" r:id="rId37"/>
    <p:sldId id="784" r:id="rId38"/>
    <p:sldId id="781" r:id="rId39"/>
    <p:sldId id="785" r:id="rId40"/>
    <p:sldId id="782" r:id="rId41"/>
    <p:sldId id="783" r:id="rId42"/>
    <p:sldId id="746" r:id="rId43"/>
    <p:sldId id="747" r:id="rId44"/>
    <p:sldId id="786" r:id="rId45"/>
    <p:sldId id="787" r:id="rId46"/>
    <p:sldId id="788" r:id="rId47"/>
    <p:sldId id="789" r:id="rId48"/>
    <p:sldId id="790" r:id="rId49"/>
    <p:sldId id="792" r:id="rId50"/>
    <p:sldId id="793" r:id="rId51"/>
    <p:sldId id="794" r:id="rId52"/>
    <p:sldId id="795" r:id="rId53"/>
    <p:sldId id="796" r:id="rId54"/>
    <p:sldId id="797" r:id="rId55"/>
    <p:sldId id="798" r:id="rId56"/>
    <p:sldId id="799" r:id="rId57"/>
    <p:sldId id="750" r:id="rId58"/>
    <p:sldId id="756" r:id="rId59"/>
    <p:sldId id="697" r:id="rId60"/>
    <p:sldId id="607" r:id="rId61"/>
    <p:sldId id="757" r:id="rId62"/>
    <p:sldId id="683" r:id="rId63"/>
    <p:sldId id="758" r:id="rId64"/>
    <p:sldId id="759" r:id="rId65"/>
    <p:sldId id="809" r:id="rId66"/>
    <p:sldId id="811" r:id="rId67"/>
    <p:sldId id="810" r:id="rId68"/>
    <p:sldId id="812" r:id="rId69"/>
    <p:sldId id="813" r:id="rId70"/>
    <p:sldId id="814" r:id="rId71"/>
    <p:sldId id="815" r:id="rId72"/>
    <p:sldId id="816" r:id="rId7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Arial Black"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Black"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Black"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Black"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Black" pitchFamily="34" charset="0"/>
        <a:ea typeface="+mn-ea"/>
        <a:cs typeface="+mn-cs"/>
      </a:defRPr>
    </a:lvl5pPr>
    <a:lvl6pPr marL="2286000" algn="l" defTabSz="914400" rtl="0" eaLnBrk="1" latinLnBrk="0" hangingPunct="1">
      <a:defRPr sz="2400" kern="1200">
        <a:solidFill>
          <a:schemeClr val="tx1"/>
        </a:solidFill>
        <a:latin typeface="Arial Black" pitchFamily="34" charset="0"/>
        <a:ea typeface="+mn-ea"/>
        <a:cs typeface="+mn-cs"/>
      </a:defRPr>
    </a:lvl6pPr>
    <a:lvl7pPr marL="2743200" algn="l" defTabSz="914400" rtl="0" eaLnBrk="1" latinLnBrk="0" hangingPunct="1">
      <a:defRPr sz="2400" kern="1200">
        <a:solidFill>
          <a:schemeClr val="tx1"/>
        </a:solidFill>
        <a:latin typeface="Arial Black" pitchFamily="34" charset="0"/>
        <a:ea typeface="+mn-ea"/>
        <a:cs typeface="+mn-cs"/>
      </a:defRPr>
    </a:lvl7pPr>
    <a:lvl8pPr marL="3200400" algn="l" defTabSz="914400" rtl="0" eaLnBrk="1" latinLnBrk="0" hangingPunct="1">
      <a:defRPr sz="2400" kern="1200">
        <a:solidFill>
          <a:schemeClr val="tx1"/>
        </a:solidFill>
        <a:latin typeface="Arial Black" pitchFamily="34" charset="0"/>
        <a:ea typeface="+mn-ea"/>
        <a:cs typeface="+mn-cs"/>
      </a:defRPr>
    </a:lvl8pPr>
    <a:lvl9pPr marL="3657600" algn="l" defTabSz="914400" rtl="0" eaLnBrk="1" latinLnBrk="0" hangingPunct="1">
      <a:defRPr sz="24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99"/>
    <a:srgbClr val="CC0000"/>
    <a:srgbClr val="660066"/>
    <a:srgbClr val="800080"/>
    <a:srgbClr val="006600"/>
    <a:srgbClr val="5F5F5F"/>
    <a:srgbClr val="800000"/>
    <a:srgbClr val="FFFFFF"/>
    <a:srgbClr val="80808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Lst>
  </p:outlineViewPr>
  <p:notesTextViewPr>
    <p:cViewPr>
      <p:scale>
        <a:sx n="100" d="100"/>
        <a:sy n="100" d="100"/>
      </p:scale>
      <p:origin x="0" y="0"/>
    </p:cViewPr>
  </p:notesTextViewPr>
  <p:sorterViewPr>
    <p:cViewPr>
      <p:scale>
        <a:sx n="100" d="100"/>
        <a:sy n="100" d="100"/>
      </p:scale>
      <p:origin x="0" y="15570"/>
    </p:cViewPr>
  </p:sorterViewPr>
  <p:notesViewPr>
    <p:cSldViewPr>
      <p:cViewPr>
        <p:scale>
          <a:sx n="75" d="100"/>
          <a:sy n="75" d="100"/>
        </p:scale>
        <p:origin x="-2334" y="-16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3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71" tIns="46849" rIns="95371" bIns="46849"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37856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68413" y="727075"/>
            <a:ext cx="4781550" cy="3586163"/>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ln/>
        </p:spPr>
      </p:sp>
      <p:sp>
        <p:nvSpPr>
          <p:cNvPr id="808964"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noTextEdit="1"/>
          </p:cNvSpPr>
          <p:nvPr>
            <p:ph type="sldImg"/>
          </p:nvPr>
        </p:nvSpPr>
        <p:spPr>
          <a:ln/>
        </p:spPr>
      </p:sp>
      <p:sp>
        <p:nvSpPr>
          <p:cNvPr id="914436"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ln/>
        </p:spPr>
      </p:sp>
      <p:sp>
        <p:nvSpPr>
          <p:cNvPr id="811012"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ln/>
        </p:spPr>
      </p:sp>
      <p:sp>
        <p:nvSpPr>
          <p:cNvPr id="813060"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268413" y="727075"/>
            <a:ext cx="4783137" cy="3586163"/>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ln/>
        </p:spPr>
      </p:sp>
      <p:sp>
        <p:nvSpPr>
          <p:cNvPr id="819204"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ln/>
        </p:spPr>
      </p:sp>
      <p:sp>
        <p:nvSpPr>
          <p:cNvPr id="821252"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spect="1" noChangeArrowheads="1" noTextEdit="1"/>
          </p:cNvSpPr>
          <p:nvPr>
            <p:ph type="sldImg"/>
          </p:nvPr>
        </p:nvSpPr>
        <p:spPr>
          <a:ln/>
        </p:spPr>
      </p:sp>
      <p:sp>
        <p:nvSpPr>
          <p:cNvPr id="823300" name="Rectangle 4"/>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Rot="1" noChangeAspect="1" noChangeArrowheads="1" noTextEdit="1"/>
          </p:cNvSpPr>
          <p:nvPr>
            <p:ph type="sldImg"/>
          </p:nvPr>
        </p:nvSpPr>
        <p:spPr>
          <a:xfrm>
            <a:off x="1268413" y="727075"/>
            <a:ext cx="4781550" cy="3586163"/>
          </a:xfrm>
          <a:ln/>
        </p:spPr>
      </p:sp>
      <p:sp>
        <p:nvSpPr>
          <p:cNvPr id="8570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68413" y="727075"/>
            <a:ext cx="4781550" cy="3586163"/>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52" tIns="46839" rIns="95352" bIns="46839"/>
          <a:lstStyle/>
          <a:p>
            <a:endParaRPr lang="en-US" altLang="en-US" dirty="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34" tIns="48518" rIns="97034" bIns="48518"/>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387991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976440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34050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007725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36906112"/>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91079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052562"/>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108840529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08140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580847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4831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4263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563581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884173"/>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86588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94379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3547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7-</a:t>
            </a:r>
            <a:fld id="{FDAA1AE0-D455-4047-BAE7-7B6FEC10EBFA}"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286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b="1" dirty="0" smtClean="0">
                <a:solidFill>
                  <a:schemeClr val="accent3"/>
                </a:solidFill>
                <a:latin typeface="Liberation Sans" panose="020B0604020202020204" pitchFamily="34" charset="0"/>
              </a:rPr>
              <a:t>Prepared by</a:t>
            </a:r>
          </a:p>
          <a:p>
            <a:pPr>
              <a:defRPr/>
            </a:pPr>
            <a:r>
              <a:rPr lang="en-US" sz="1400" b="1" dirty="0" smtClean="0">
                <a:solidFill>
                  <a:schemeClr val="accent3"/>
                </a:solidFill>
                <a:latin typeface="Liberation Sans" panose="020B0604020202020204" pitchFamily="34" charset="0"/>
              </a:rPr>
              <a:t>Coby Harmon</a:t>
            </a:r>
          </a:p>
          <a:p>
            <a:pPr>
              <a:defRPr/>
            </a:pPr>
            <a:r>
              <a:rPr lang="en-US" sz="1400" b="1" dirty="0" smtClean="0">
                <a:solidFill>
                  <a:schemeClr val="accent3"/>
                </a:solidFill>
                <a:latin typeface="Liberation Sans" panose="020B0604020202020204" pitchFamily="34" charset="0"/>
              </a:rPr>
              <a:t>University of California, Santa Barbara</a:t>
            </a:r>
          </a:p>
          <a:p>
            <a:pPr>
              <a:defRPr/>
            </a:pPr>
            <a:r>
              <a:rPr lang="en-US" sz="1400" b="1"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32948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5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81752"/>
            <a:ext cx="2209800" cy="482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4498" name="Text Box 2"/>
          <p:cNvSpPr txBox="1">
            <a:spLocks noChangeArrowheads="1"/>
          </p:cNvSpPr>
          <p:nvPr/>
        </p:nvSpPr>
        <p:spPr bwMode="auto">
          <a:xfrm>
            <a:off x="609600" y="1357952"/>
            <a:ext cx="5257800" cy="34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SEGREGATION OF DUTIES</a:t>
            </a:r>
          </a:p>
          <a:p>
            <a:pPr marL="682625" lvl="1" indent="-450850"/>
            <a:r>
              <a:rPr lang="en-US" altLang="en-US" dirty="0" smtClean="0"/>
              <a:t>Different </a:t>
            </a:r>
            <a:r>
              <a:rPr lang="en-US" altLang="en-US" dirty="0"/>
              <a:t>individuals should be responsible for related activities.</a:t>
            </a:r>
          </a:p>
          <a:p>
            <a:pPr marL="682625" lvl="1" indent="-450850"/>
            <a:r>
              <a:rPr lang="en-US" altLang="en-US" dirty="0"/>
              <a:t>The responsibility for record-keeping for an asset should be separate from the physical custody of that asset.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609600" y="2043752"/>
            <a:ext cx="4876800" cy="36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marL="682625" lvl="1" indent="-450850"/>
            <a:r>
              <a:rPr lang="en-US" altLang="en-US" dirty="0" smtClean="0"/>
              <a:t>Companies </a:t>
            </a:r>
            <a:r>
              <a:rPr lang="en-US" altLang="en-US" dirty="0"/>
              <a:t>should use prenumbered documents, and all documents should be accounted for.</a:t>
            </a:r>
          </a:p>
          <a:p>
            <a:pPr marL="682625" lvl="1" indent="-450850"/>
            <a:r>
              <a:rPr lang="en-US" altLang="en-US" dirty="0"/>
              <a:t>Employees should promptly forward source documents for accounting entries to the accounting department.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562" y="2119952"/>
            <a:ext cx="2526038" cy="41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609600" y="1357952"/>
            <a:ext cx="777240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DOCUMENTATION PROCEDURES</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9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886" y="1416129"/>
            <a:ext cx="1692117" cy="237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9209" y="2716530"/>
            <a:ext cx="1702594" cy="22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888" y="3784838"/>
            <a:ext cx="1700848" cy="222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3058" y="3943350"/>
            <a:ext cx="1307942"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771" y="3101816"/>
            <a:ext cx="1707833" cy="216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0099"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743" y="1371600"/>
            <a:ext cx="1298864" cy="220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100" name="Text Box 36"/>
          <p:cNvSpPr txBox="1">
            <a:spLocks noChangeArrowheads="1"/>
          </p:cNvSpPr>
          <p:nvPr/>
        </p:nvSpPr>
        <p:spPr bwMode="auto">
          <a:xfrm>
            <a:off x="304800" y="1600200"/>
            <a:ext cx="2209800" cy="1043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600" b="1" dirty="0" smtClean="0">
                <a:solidFill>
                  <a:srgbClr val="006600"/>
                </a:solidFill>
                <a:latin typeface="Liberation Sans" panose="020B0604020202020204" pitchFamily="34" charset="0"/>
              </a:rPr>
              <a:t>PHYSICAL CONTROLS</a:t>
            </a:r>
            <a:endParaRPr lang="en-US" altLang="en-US" sz="2600" b="1" dirty="0">
              <a:solidFill>
                <a:srgbClr val="006600"/>
              </a:solidFill>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2" name="Rectangle 1"/>
          <p:cNvSpPr/>
          <p:nvPr/>
        </p:nvSpPr>
        <p:spPr>
          <a:xfrm>
            <a:off x="6934200" y="1900535"/>
            <a:ext cx="1600200" cy="461665"/>
          </a:xfrm>
          <a:prstGeom prst="rect">
            <a:avLst/>
          </a:prstGeom>
        </p:spPr>
        <p:txBody>
          <a:bodyPr wrap="square">
            <a:spAutoFit/>
          </a:bodyPr>
          <a:lstStyle/>
          <a:p>
            <a:pPr algn="l"/>
            <a:r>
              <a:rPr lang="en-US" sz="1200" b="1" dirty="0" smtClean="0">
                <a:latin typeface="Liberation Sans" panose="020B0604020202020204" pitchFamily="34" charset="0"/>
              </a:rPr>
              <a:t>Illustration 7-2</a:t>
            </a:r>
            <a:endParaRPr lang="en-US" sz="1200" b="1" dirty="0">
              <a:latin typeface="Liberation Sans" panose="020B0604020202020204" pitchFamily="34" charset="0"/>
            </a:endParaRPr>
          </a:p>
          <a:p>
            <a:pPr algn="l"/>
            <a:r>
              <a:rPr lang="en-US" sz="1200" dirty="0">
                <a:latin typeface="Liberation Sans" panose="020B0604020202020204" pitchFamily="34" charset="0"/>
              </a:rPr>
              <a:t>Physical controls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40" name="Text Box 24"/>
          <p:cNvSpPr txBox="1">
            <a:spLocks noChangeArrowheads="1"/>
          </p:cNvSpPr>
          <p:nvPr/>
        </p:nvSpPr>
        <p:spPr bwMode="auto">
          <a:xfrm>
            <a:off x="609600" y="1981215"/>
            <a:ext cx="3505200"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marL="682625" lvl="1" indent="-450850"/>
            <a:r>
              <a:rPr lang="en-US" altLang="en-US" dirty="0" smtClean="0"/>
              <a:t>Records </a:t>
            </a:r>
            <a:r>
              <a:rPr lang="en-US" altLang="en-US" dirty="0"/>
              <a:t>periodically verified by an employee who is independent.</a:t>
            </a:r>
          </a:p>
          <a:p>
            <a:pPr marL="682625" lvl="1" indent="-450850"/>
            <a:r>
              <a:rPr lang="en-US" altLang="en-US" dirty="0"/>
              <a:t>Discrepancies reported to management.</a:t>
            </a:r>
          </a:p>
        </p:txBody>
      </p:sp>
      <p:sp>
        <p:nvSpPr>
          <p:cNvPr id="598038" name="Text Box 22"/>
          <p:cNvSpPr txBox="1">
            <a:spLocks noChangeArrowheads="1"/>
          </p:cNvSpPr>
          <p:nvPr/>
        </p:nvSpPr>
        <p:spPr bwMode="auto">
          <a:xfrm>
            <a:off x="609600" y="1357952"/>
            <a:ext cx="769620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INDEPENDENT INTERNAL VERIFICATION</a:t>
            </a:r>
            <a:endParaRPr lang="en-US" altLang="en-US" sz="2800" b="1" dirty="0">
              <a:solidFill>
                <a:srgbClr val="006600"/>
              </a:solidFill>
              <a:latin typeface="Liberation Sans" panose="020B0604020202020204" pitchFamily="34" charset="0"/>
            </a:endParaRPr>
          </a:p>
        </p:txBody>
      </p:sp>
      <p:pic>
        <p:nvPicPr>
          <p:cNvPr id="59804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665" y="2231560"/>
            <a:ext cx="4585335" cy="286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7668" y="5715000"/>
            <a:ext cx="3650932" cy="646331"/>
          </a:xfrm>
          <a:prstGeom prst="rect">
            <a:avLst/>
          </a:prstGeom>
        </p:spPr>
        <p:txBody>
          <a:bodyPr wrap="square">
            <a:spAutoFit/>
          </a:bodyPr>
          <a:lstStyle/>
          <a:p>
            <a:pPr algn="l"/>
            <a:r>
              <a:rPr lang="en-US" sz="1200" b="1" dirty="0" smtClean="0">
                <a:latin typeface="Liberation Sans" panose="020B0604020202020204" pitchFamily="34" charset="0"/>
              </a:rPr>
              <a:t>Illustration 7-3</a:t>
            </a:r>
            <a:endParaRPr lang="en-US" sz="1200" b="1" dirty="0">
              <a:latin typeface="Liberation Sans" panose="020B0604020202020204" pitchFamily="34" charset="0"/>
            </a:endParaRPr>
          </a:p>
          <a:p>
            <a:pPr algn="l"/>
            <a:r>
              <a:rPr lang="en-US" sz="1200" dirty="0">
                <a:latin typeface="Liberation Sans" panose="020B0604020202020204" pitchFamily="34" charset="0"/>
              </a:rPr>
              <a:t>Comparison of </a:t>
            </a:r>
            <a:r>
              <a:rPr lang="en-US" sz="1200" dirty="0" smtClean="0">
                <a:latin typeface="Liberation Sans" panose="020B0604020202020204" pitchFamily="34" charset="0"/>
              </a:rPr>
              <a:t>segregation of </a:t>
            </a:r>
            <a:r>
              <a:rPr lang="en-US" sz="1200" dirty="0">
                <a:latin typeface="Liberation Sans" panose="020B0604020202020204" pitchFamily="34" charset="0"/>
              </a:rPr>
              <a:t>duties principle with</a:t>
            </a:r>
          </a:p>
          <a:p>
            <a:pPr algn="l"/>
            <a:r>
              <a:rPr lang="en-US" sz="1200" dirty="0">
                <a:latin typeface="Liberation Sans" panose="020B0604020202020204" pitchFamily="34" charset="0"/>
              </a:rPr>
              <a:t>independent internal </a:t>
            </a:r>
            <a:r>
              <a:rPr lang="en-US" sz="1200" dirty="0" smtClean="0">
                <a:latin typeface="Liberation Sans" panose="020B0604020202020204" pitchFamily="34" charset="0"/>
              </a:rPr>
              <a:t>verification principle</a:t>
            </a:r>
            <a:endParaRPr lang="en-US" sz="12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60" name="Text Box 16"/>
          <p:cNvSpPr txBox="1">
            <a:spLocks noChangeArrowheads="1"/>
          </p:cNvSpPr>
          <p:nvPr/>
        </p:nvSpPr>
        <p:spPr bwMode="auto">
          <a:xfrm>
            <a:off x="609600" y="1357952"/>
            <a:ext cx="594360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800" dirty="0" smtClean="0">
                <a:solidFill>
                  <a:srgbClr val="006600"/>
                </a:solidFill>
              </a:rPr>
              <a:t>HUMAN RESOURCE CONTROLS</a:t>
            </a:r>
          </a:p>
          <a:p>
            <a:pPr lvl="1"/>
            <a:r>
              <a:rPr lang="en-US" altLang="en-US" dirty="0" smtClean="0"/>
              <a:t>Bond </a:t>
            </a:r>
            <a:r>
              <a:rPr lang="en-US" altLang="en-US" dirty="0"/>
              <a:t>employees who handle cash.</a:t>
            </a:r>
          </a:p>
          <a:p>
            <a:pPr lvl="1"/>
            <a:r>
              <a:rPr lang="en-US" altLang="en-US" dirty="0"/>
              <a:t>Rotate employees’ duties and require vacations.</a:t>
            </a:r>
          </a:p>
          <a:p>
            <a:pPr lvl="1"/>
            <a:r>
              <a:rPr lang="en-US" altLang="en-US" dirty="0"/>
              <a:t>Conduct background checks.</a:t>
            </a:r>
          </a:p>
        </p:txBody>
      </p:sp>
      <p:pic>
        <p:nvPicPr>
          <p:cNvPr id="7997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891352"/>
            <a:ext cx="2397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78793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The </a:t>
            </a:r>
            <a:r>
              <a:rPr lang="en-US" sz="2300" dirty="0">
                <a:latin typeface="Liberation Sans" panose="020B0604020202020204" pitchFamily="34" charset="0"/>
              </a:rPr>
              <a:t>principles of internal control do </a:t>
            </a:r>
            <a:r>
              <a:rPr lang="en-US" sz="2300" dirty="0" smtClean="0">
                <a:latin typeface="Liberation Sans" panose="020B0604020202020204" pitchFamily="34" charset="0"/>
              </a:rPr>
              <a:t>not include:</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documentation </a:t>
            </a:r>
            <a:r>
              <a:rPr lang="en-US" sz="2300" dirty="0">
                <a:latin typeface="Liberation Sans" panose="020B0604020202020204" pitchFamily="34" charset="0"/>
              </a:rPr>
              <a:t>procedures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management </a:t>
            </a:r>
            <a:r>
              <a:rPr lang="en-US" sz="2300" dirty="0">
                <a:latin typeface="Liberation Sans" panose="020B0604020202020204" pitchFamily="34" charset="0"/>
              </a:rPr>
              <a:t>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independent </a:t>
            </a:r>
            <a:r>
              <a:rPr lang="en-US" sz="2300" dirty="0">
                <a:latin typeface="Liberation Sans" panose="020B0604020202020204" pitchFamily="34" charset="0"/>
              </a:rPr>
              <a:t>internal </a:t>
            </a:r>
            <a:r>
              <a:rPr lang="en-US" sz="2300" dirty="0" smtClean="0">
                <a:latin typeface="Liberation Sans" panose="020B0604020202020204" pitchFamily="34" charset="0"/>
              </a:rPr>
              <a:t>verification</a:t>
            </a:r>
            <a:r>
              <a:rPr lang="en-US" sz="2300" dirty="0">
                <a:latin typeface="Liberation Sans" panose="020B0604020202020204" pitchFamily="34" charset="0"/>
              </a:rPr>
              <a:t>.</a:t>
            </a:r>
            <a:endParaRPr lang="en-US" altLang="en-US" sz="23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Tree>
    <p:extLst>
      <p:ext uri="{BB962C8B-B14F-4D97-AF65-F5344CB8AC3E}">
        <p14:creationId xmlns:p14="http://schemas.microsoft.com/office/powerpoint/2010/main" val="272219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85" name="Rectangle 9"/>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Establishment of responsibility.</a:t>
            </a:r>
            <a:r>
              <a:rPr lang="en-US" altLang="en-US" sz="1800" dirty="0">
                <a:latin typeface="Liberation Sans" panose="020B0604020202020204" pitchFamily="34" charset="0"/>
              </a:rPr>
              <a:t> The healthcare company did not adequately restrict the responsibility for </a:t>
            </a:r>
            <a:r>
              <a:rPr lang="en-US" altLang="en-US" sz="1800" dirty="0" smtClean="0">
                <a:latin typeface="Liberation Sans" panose="020B0604020202020204" pitchFamily="34" charset="0"/>
              </a:rPr>
              <a:t>authorizing </a:t>
            </a:r>
            <a:r>
              <a:rPr lang="en-US" altLang="en-US" sz="1800" dirty="0">
                <a:latin typeface="Liberation Sans" panose="020B0604020202020204" pitchFamily="34" charset="0"/>
              </a:rPr>
              <a:t>and approving claims transactions. The training supervisor should not have been authorized to create claims in the company’s “live” system.</a:t>
            </a:r>
          </a:p>
        </p:txBody>
      </p:sp>
      <p:sp>
        <p:nvSpPr>
          <p:cNvPr id="843780" name="Rectangle 4"/>
          <p:cNvSpPr>
            <a:spLocks noChangeArrowheads="1"/>
          </p:cNvSpPr>
          <p:nvPr/>
        </p:nvSpPr>
        <p:spPr bwMode="auto">
          <a:xfrm>
            <a:off x="381000" y="4816475"/>
            <a:ext cx="8410575" cy="12033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3784" name="Rectangle 8"/>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lvl1pPr marL="1143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$11 million</a:t>
            </a:r>
          </a:p>
        </p:txBody>
      </p:sp>
      <p:sp>
        <p:nvSpPr>
          <p:cNvPr id="843782" name="Rectangle 6"/>
          <p:cNvSpPr>
            <a:spLocks noChangeArrowheads="1"/>
          </p:cNvSpPr>
          <p:nvPr/>
        </p:nvSpPr>
        <p:spPr bwMode="auto">
          <a:xfrm>
            <a:off x="381000" y="614363"/>
            <a:ext cx="8410575" cy="411162"/>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3783" name="Rectangle 7"/>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Maureen Frugali was a training supervisor for claims processing at Colossal Healthcare. As a standard part of the claims processing training program, Maureen created fictitious claims for use by trainees. These fictitious claims were then sent to the accounts payable department. After the training claims had been processed, she was to notify Accounts Payable of all fictitious claims, so that they would not be paid. However, she did not inform Accounts Payable about every fictitious claim. She created some fictitious claims for entities that she controlled (that is, she would receive the payment), and she let Accounts Payable pay her.</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3780"/>
                                        </p:tgtEl>
                                      </p:cBhvr>
                                    </p:animEffect>
                                    <p:set>
                                      <p:cBhvr>
                                        <p:cTn id="7" dur="1" fill="hold">
                                          <p:stCondLst>
                                            <p:cond delay="499"/>
                                          </p:stCondLst>
                                        </p:cTn>
                                        <p:tgtEl>
                                          <p:spTgt spid="843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457200" y="44053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Segregation of duties.</a:t>
            </a:r>
            <a:r>
              <a:rPr lang="en-US" altLang="en-US" sz="1800" dirty="0">
                <a:latin typeface="Liberation Sans" panose="020B0604020202020204" pitchFamily="34" charset="0"/>
              </a:rPr>
              <a:t> The university had not properly segregated related purchasing activities. Lawrence was ordering items, receiving the items, and receiving the invoice. By receiving the invoice, he had control over the documents that were used to account for the purchase and thus was able to substitute a fake invoice.</a:t>
            </a:r>
          </a:p>
        </p:txBody>
      </p:sp>
      <p:sp>
        <p:nvSpPr>
          <p:cNvPr id="845828" name="Rectangle 4"/>
          <p:cNvSpPr>
            <a:spLocks noChangeArrowheads="1"/>
          </p:cNvSpPr>
          <p:nvPr/>
        </p:nvSpPr>
        <p:spPr bwMode="auto">
          <a:xfrm>
            <a:off x="381000" y="4775531"/>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5827" name="Rectangle 3"/>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$475,000</a:t>
            </a:r>
          </a:p>
        </p:txBody>
      </p:sp>
      <p:sp>
        <p:nvSpPr>
          <p:cNvPr id="845829" name="Rectangle 5"/>
          <p:cNvSpPr>
            <a:spLocks noChangeArrowheads="1"/>
          </p:cNvSpPr>
          <p:nvPr/>
        </p:nvSpPr>
        <p:spPr bwMode="auto">
          <a:xfrm>
            <a:off x="381000" y="614363"/>
            <a:ext cx="8410575" cy="411162"/>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5830"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Lawrence Fairbanks, the assistant vice-chancellor of communications at Aesop University, was allowed to make purchases of under $2,500 for his department without external approval. Unfortunately, he also sometimes bought items for himself, such as expensive antiques and other collectibles. How did he do it? He replaced the vendor invoices he received with fake vendor invoices that he created. The fake invoices had descriptions that were more consistent with the communications department’s purchases. He submitted these fake invoices to the accounting department as the basis for their journal entries and to the accounts payable department as the basis for payment.</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5828"/>
                                        </p:tgtEl>
                                      </p:cBhvr>
                                    </p:animEffect>
                                    <p:set>
                                      <p:cBhvr>
                                        <p:cTn id="7" dur="1" fill="hold">
                                          <p:stCondLst>
                                            <p:cond delay="499"/>
                                          </p:stCondLst>
                                        </p:cTn>
                                        <p:tgtEl>
                                          <p:spTgt spid="845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457200" y="4405313"/>
            <a:ext cx="82296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Segregation of duties.</a:t>
            </a:r>
            <a:r>
              <a:rPr lang="en-US" altLang="en-US" sz="1800" dirty="0">
                <a:latin typeface="Liberation Sans" panose="020B0604020202020204" pitchFamily="34" charset="0"/>
              </a:rPr>
              <a:t> </a:t>
            </a:r>
            <a:r>
              <a:rPr lang="en-US" altLang="en-US" sz="1800" dirty="0" smtClean="0">
                <a:latin typeface="Liberation Sans" panose="020B0604020202020204" pitchFamily="34" charset="0"/>
              </a:rPr>
              <a:t>Aggasiz </a:t>
            </a:r>
            <a:r>
              <a:rPr lang="en-US" altLang="en-US" sz="1800" dirty="0">
                <a:latin typeface="Liberation Sans" panose="020B0604020202020204" pitchFamily="34" charset="0"/>
              </a:rPr>
              <a:t>Construction Company did not properly segregate record-keeping from physical custody. Angela had physical custody of the </a:t>
            </a:r>
            <a:r>
              <a:rPr lang="en-US" altLang="en-US" sz="1800" dirty="0" smtClean="0">
                <a:latin typeface="Liberation Sans" panose="020B0604020202020204" pitchFamily="34" charset="0"/>
              </a:rPr>
              <a:t>blank checks</a:t>
            </a:r>
            <a:r>
              <a:rPr lang="en-US" altLang="en-US" sz="1800" dirty="0">
                <a:latin typeface="Liberation Sans" panose="020B0604020202020204" pitchFamily="34" charset="0"/>
              </a:rPr>
              <a:t>, which essentially was control of the cash. She also had record-keeping responsibility because she prepared the bank reconciliation.</a:t>
            </a:r>
          </a:p>
        </p:txBody>
      </p:sp>
      <p:sp>
        <p:nvSpPr>
          <p:cNvPr id="847875" name="Rectangle 3"/>
          <p:cNvSpPr>
            <a:spLocks noChangeArrowheads="1"/>
          </p:cNvSpPr>
          <p:nvPr/>
        </p:nvSpPr>
        <p:spPr bwMode="auto">
          <a:xfrm>
            <a:off x="381000" y="4761883"/>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7876" name="Rectangle 4"/>
          <p:cNvSpPr>
            <a:spLocks noChangeArrowheads="1"/>
          </p:cNvSpPr>
          <p:nvPr/>
        </p:nvSpPr>
        <p:spPr bwMode="auto">
          <a:xfrm>
            <a:off x="381000" y="38608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$570,000</a:t>
            </a:r>
          </a:p>
        </p:txBody>
      </p:sp>
      <p:sp>
        <p:nvSpPr>
          <p:cNvPr id="847877" name="Rectangle 5"/>
          <p:cNvSpPr>
            <a:spLocks noChangeArrowheads="1"/>
          </p:cNvSpPr>
          <p:nvPr/>
        </p:nvSpPr>
        <p:spPr bwMode="auto">
          <a:xfrm>
            <a:off x="381000" y="614363"/>
            <a:ext cx="8410575" cy="411162"/>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7878" name="Rectangle 6"/>
          <p:cNvSpPr>
            <a:spLocks noChangeArrowheads="1"/>
          </p:cNvSpPr>
          <p:nvPr/>
        </p:nvSpPr>
        <p:spPr bwMode="auto">
          <a:xfrm>
            <a:off x="457200" y="1147763"/>
            <a:ext cx="8229600" cy="25638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Angela Bauer was an accounts payable clerk for Aggasiz Construction Company. She prepared and issued checks to vendors and reconciled bank statements. She perpetrated a fraud in this way: She wrote checks for costs that the company had not actually incurred (e.g., fake taxes). A supervisor then approved and signed the checks. Before issuing the check, though, she would “white-out” the payee line on the check and change it to personal accounts that she controlled. She was able to conceal the theft because she also reconciled the bank account. That is, nobody else ever saw that the checks had been altered.</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7875"/>
                                        </p:tgtEl>
                                      </p:cBhvr>
                                    </p:animEffect>
                                    <p:set>
                                      <p:cBhvr>
                                        <p:cTn id="7" dur="1" fill="hold">
                                          <p:stCondLst>
                                            <p:cond delay="499"/>
                                          </p:stCondLst>
                                        </p:cTn>
                                        <p:tgtEl>
                                          <p:spTgt spid="8478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p:cNvSpPr>
          <p:nvPr/>
        </p:nvSpPr>
        <p:spPr bwMode="auto">
          <a:xfrm>
            <a:off x="457200" y="45577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Documentation procedures.</a:t>
            </a:r>
            <a:r>
              <a:rPr lang="en-US" altLang="en-US" sz="1800" dirty="0">
                <a:latin typeface="Liberation Sans" panose="020B0604020202020204" pitchFamily="34" charset="0"/>
              </a:rPr>
              <a:t> Mod Fashions should require the original, detailed receipt. It should not accept photocopies, and it should not accept credit card statements. In addition, documentation procedures could be further improved by requiring the use of a corporate credit card (rather than a personal credit card) for all business expenses.</a:t>
            </a:r>
          </a:p>
        </p:txBody>
      </p:sp>
      <p:sp>
        <p:nvSpPr>
          <p:cNvPr id="849923" name="Rectangle 3"/>
          <p:cNvSpPr>
            <a:spLocks noChangeArrowheads="1"/>
          </p:cNvSpPr>
          <p:nvPr/>
        </p:nvSpPr>
        <p:spPr bwMode="auto">
          <a:xfrm>
            <a:off x="381000" y="4927931"/>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49924" name="Rectangle 4"/>
          <p:cNvSpPr>
            <a:spLocks noChangeArrowheads="1"/>
          </p:cNvSpPr>
          <p:nvPr/>
        </p:nvSpPr>
        <p:spPr bwMode="auto">
          <a:xfrm>
            <a:off x="381000" y="40132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$75,000</a:t>
            </a:r>
          </a:p>
        </p:txBody>
      </p:sp>
      <p:sp>
        <p:nvSpPr>
          <p:cNvPr id="84992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49926" name="Rectangle 6"/>
          <p:cNvSpPr>
            <a:spLocks noChangeArrowheads="1"/>
          </p:cNvSpPr>
          <p:nvPr/>
        </p:nvSpPr>
        <p:spPr bwMode="auto">
          <a:xfrm>
            <a:off x="457200" y="971550"/>
            <a:ext cx="8382000" cy="28384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To support their reimbursement requests for travel costs incurred, employees at Mod Fashions Corporation’s design center were required to submit receipts. The receipts could include the detailed bill provided for a meal, or the credit card receipt provided when the credit card payment is made, or a copy of the employee’s monthly credit card bill that listed the item. A number of the designers who frequently traveled together came up with a fraud scheme: They submitted claims for the same expenses. For example, if they had a meal together that cost $200, one person submitted the detailed meal bill, another submitted the credit card receipt, and a third submitted a monthly credit card bill showing the meal as a line item. Thus, all three received a $200 reimbursement.</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9923"/>
                                        </p:tgtEl>
                                      </p:cBhvr>
                                    </p:animEffect>
                                    <p:set>
                                      <p:cBhvr>
                                        <p:cTn id="7" dur="1" fill="hold">
                                          <p:stCondLst>
                                            <p:cond delay="499"/>
                                          </p:stCondLst>
                                        </p:cTn>
                                        <p:tgtEl>
                                          <p:spTgt spid="8499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7</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3163"/>
            <a:ext cx="8721725" cy="283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5307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457200" y="5576888"/>
            <a:ext cx="82296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latin typeface="Liberation Sans" panose="020B0604020202020204" pitchFamily="34" charset="0"/>
              </a:rPr>
              <a:t>The Missing Control</a:t>
            </a:r>
          </a:p>
        </p:txBody>
      </p:sp>
      <p:sp>
        <p:nvSpPr>
          <p:cNvPr id="851972" name="Rectangle 4"/>
          <p:cNvSpPr>
            <a:spLocks noChangeArrowheads="1"/>
          </p:cNvSpPr>
          <p:nvPr/>
        </p:nvSpPr>
        <p:spPr bwMode="auto">
          <a:xfrm>
            <a:off x="381000" y="4999038"/>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$240,000</a:t>
            </a:r>
          </a:p>
        </p:txBody>
      </p:sp>
      <p:sp>
        <p:nvSpPr>
          <p:cNvPr id="851973"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51974" name="Rectangle 6"/>
          <p:cNvSpPr>
            <a:spLocks noChangeArrowheads="1"/>
          </p:cNvSpPr>
          <p:nvPr/>
        </p:nvSpPr>
        <p:spPr bwMode="auto">
          <a:xfrm>
            <a:off x="457200" y="971550"/>
            <a:ext cx="8382000" cy="393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At Centerstone Health, a large insurance company, the mailroom each day received insurance applications from prospective customers. Mailroom employees scanned the applications into electronic documents before the applications were processed. Once the applications are scanned they can be accessed online by authorized employees. Insurance agents at Centerstone Health earn commissions based upon successful applications. The sales agent’s name is listed on the application. However, roughly 15% of the applications are from customers who did not work with a sales agent. Two friends—Alex, an employee in record keeping, and Parviz, a sales agent—thought up a way to perpetrate a fraud. Alex identified scanned applications that did not list a sales agent. After business hours, he entered the mailroom and found the hardcopy applications that did not show a sales agent. He wrote in Parviz’s name as the sales agent and then rescanned the application for processing. Parviz received the commission, which the friends then split.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2" name="Rectangle 6"/>
          <p:cNvSpPr>
            <a:spLocks noChangeArrowheads="1"/>
          </p:cNvSpPr>
          <p:nvPr/>
        </p:nvSpPr>
        <p:spPr bwMode="auto">
          <a:xfrm>
            <a:off x="457200" y="1001713"/>
            <a:ext cx="8229600" cy="31686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Physical controls.</a:t>
            </a:r>
            <a:r>
              <a:rPr lang="en-US" altLang="en-US" sz="1800" dirty="0">
                <a:latin typeface="Liberation Sans" panose="020B0604020202020204" pitchFamily="34" charset="0"/>
              </a:rPr>
              <a:t> Centerstone Health lacked two basic physical controls that could have prevented this fraud. First, the mailroom should have been locked during nonbusiness hours, and access during business hours should have been tightly controlled. Second, the scanned applications supposedly could be accessed only by authorized employees using their passwords. However, the password for each employee was the same as the employee’s user ID. Since employee user-ID numbers were available to all other employees, all employees knew all other employees’ passwords. Unauthorized employees could access the scanned applications. Thus, Alex could enter the system using another employee’s password and access the scanned applications.</a:t>
            </a:r>
          </a:p>
        </p:txBody>
      </p:sp>
      <p:sp>
        <p:nvSpPr>
          <p:cNvPr id="854023" name="Rectangle 7"/>
          <p:cNvSpPr>
            <a:spLocks noChangeArrowheads="1"/>
          </p:cNvSpPr>
          <p:nvPr/>
        </p:nvSpPr>
        <p:spPr bwMode="auto">
          <a:xfrm>
            <a:off x="381000" y="43815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$240,000</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457200" y="4557713"/>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dirty="0">
                <a:latin typeface="Liberation Sans" panose="020B0604020202020204" pitchFamily="34" charset="0"/>
              </a:rPr>
              <a:t>The Missing Control</a:t>
            </a:r>
          </a:p>
          <a:p>
            <a:pPr algn="l">
              <a:spcBef>
                <a:spcPct val="20000"/>
              </a:spcBef>
            </a:pPr>
            <a:r>
              <a:rPr lang="en-US" altLang="en-US" sz="1800" b="1" i="1" dirty="0">
                <a:latin typeface="Liberation Sans" panose="020B0604020202020204" pitchFamily="34" charset="0"/>
              </a:rPr>
              <a:t>Independent internal verification.</a:t>
            </a:r>
            <a:r>
              <a:rPr lang="en-US" altLang="en-US" sz="1800" dirty="0">
                <a:latin typeface="Liberation Sans" panose="020B0604020202020204" pitchFamily="34" charset="0"/>
              </a:rPr>
              <a:t> Bobbi Jean’s boss should have verified her expense reports. When asked what he thought her expenses were, the boss said about $10,000. At $115,000 per year, her actual expenses were more than ten times what would have been expected. However, because he was “too busy” to verify her expense reports or to review the budget, he never noticed.</a:t>
            </a:r>
          </a:p>
        </p:txBody>
      </p:sp>
      <p:sp>
        <p:nvSpPr>
          <p:cNvPr id="858115" name="Rectangle 3"/>
          <p:cNvSpPr>
            <a:spLocks noChangeArrowheads="1"/>
          </p:cNvSpPr>
          <p:nvPr/>
        </p:nvSpPr>
        <p:spPr bwMode="auto">
          <a:xfrm>
            <a:off x="381000" y="4914283"/>
            <a:ext cx="8410575" cy="14319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dirty="0">
              <a:latin typeface="Liberation Sans" panose="020B0604020202020204" pitchFamily="34" charset="0"/>
            </a:endParaRPr>
          </a:p>
        </p:txBody>
      </p:sp>
      <p:sp>
        <p:nvSpPr>
          <p:cNvPr id="858116" name="Rectangle 4"/>
          <p:cNvSpPr>
            <a:spLocks noChangeArrowheads="1"/>
          </p:cNvSpPr>
          <p:nvPr/>
        </p:nvSpPr>
        <p:spPr bwMode="auto">
          <a:xfrm>
            <a:off x="381000" y="4084638"/>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$275,000</a:t>
            </a:r>
          </a:p>
        </p:txBody>
      </p:sp>
      <p:sp>
        <p:nvSpPr>
          <p:cNvPr id="858117"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58118"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Bobbi Jean Donnelly, the office manager for Mod Fashions </a:t>
            </a:r>
            <a:r>
              <a:rPr lang="en-US" altLang="en-US" sz="1800" dirty="0" smtClean="0">
                <a:latin typeface="Liberation Sans" panose="020B0604020202020204" pitchFamily="34" charset="0"/>
              </a:rPr>
              <a:t>Corporation’s </a:t>
            </a:r>
            <a:r>
              <a:rPr lang="en-US" altLang="en-US" sz="1800" dirty="0">
                <a:latin typeface="Liberation Sans" panose="020B0604020202020204" pitchFamily="34" charset="0"/>
              </a:rPr>
              <a:t>design center, was responsible for preparing the design center budget and reviewing expense reports submitted by design center employees. Her desire to upgrade her wardrobe got the better of her, and she enacted a fraud that involved filing expense-reimbursement requests for her own personal clothing purchases. She was able to conceal the fraud because she was responsible for reviewing all expense reports, including her own. In addition, she sometimes was given ultimate responsibility for signing off on the expense reports when her boss was “too busy.” Also, because she controlled the budget, when she submitted her expenses, she coded them to budget items that she knew were running under budget, so that they would not catch anyone’s attention.</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8115"/>
                                        </p:tgtEl>
                                      </p:cBhvr>
                                    </p:animEffect>
                                    <p:set>
                                      <p:cBhvr>
                                        <p:cTn id="7" dur="1" fill="hold">
                                          <p:stCondLst>
                                            <p:cond delay="499"/>
                                          </p:stCondLst>
                                        </p:cTn>
                                        <p:tgtEl>
                                          <p:spTgt spid="858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457200" y="4605338"/>
            <a:ext cx="8229600" cy="1795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b="1" dirty="0">
                <a:latin typeface="Liberation Sans" panose="020B0604020202020204" pitchFamily="34" charset="0"/>
              </a:rPr>
              <a:t>The Missing Control</a:t>
            </a:r>
          </a:p>
          <a:p>
            <a:pPr algn="just">
              <a:spcBef>
                <a:spcPct val="20000"/>
              </a:spcBef>
            </a:pPr>
            <a:r>
              <a:rPr lang="en-US" altLang="en-US" sz="1800" b="1" i="1" dirty="0">
                <a:latin typeface="Liberation Sans" panose="020B0604020202020204" pitchFamily="34" charset="0"/>
              </a:rPr>
              <a:t>Human resource controls.</a:t>
            </a:r>
            <a:r>
              <a:rPr lang="en-US" altLang="en-US" sz="1800" dirty="0">
                <a:latin typeface="Liberation Sans" panose="020B0604020202020204" pitchFamily="34" charset="0"/>
              </a:rPr>
              <a:t> Ellen, the desk manager, had been fired by a previous employer. If the Excelsior Inn had conducted a background check, it would not have hired her. The fraud was detected when Ellen missed work due to illness. A system of mandatory vacations and rotating days off would have increased the chances of detecting the fraud before it became so large.</a:t>
            </a:r>
          </a:p>
        </p:txBody>
      </p:sp>
      <p:sp>
        <p:nvSpPr>
          <p:cNvPr id="860163" name="Rectangle 3"/>
          <p:cNvSpPr>
            <a:spLocks noChangeArrowheads="1"/>
          </p:cNvSpPr>
          <p:nvPr/>
        </p:nvSpPr>
        <p:spPr bwMode="auto">
          <a:xfrm>
            <a:off x="381000" y="4989204"/>
            <a:ext cx="8410575" cy="1355725"/>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en-US" dirty="0">
              <a:latin typeface="Liberation Sans" panose="020B0604020202020204" pitchFamily="34" charset="0"/>
            </a:endParaRPr>
          </a:p>
        </p:txBody>
      </p:sp>
      <p:sp>
        <p:nvSpPr>
          <p:cNvPr id="860164" name="Rectangle 4"/>
          <p:cNvSpPr>
            <a:spLocks noChangeArrowheads="1"/>
          </p:cNvSpPr>
          <p:nvPr/>
        </p:nvSpPr>
        <p:spPr bwMode="auto">
          <a:xfrm>
            <a:off x="381000" y="4132263"/>
            <a:ext cx="8410575" cy="411162"/>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$95,000</a:t>
            </a:r>
          </a:p>
        </p:txBody>
      </p:sp>
      <p:sp>
        <p:nvSpPr>
          <p:cNvPr id="86016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r>
              <a:rPr lang="en-US" altLang="en-US" sz="1800" b="1" dirty="0">
                <a:solidFill>
                  <a:schemeClr val="bg1"/>
                </a:solidFill>
                <a:latin typeface="Liberation Sans" panose="020B0604020202020204" pitchFamily="34" charset="0"/>
              </a:rPr>
              <a:t>ANATOMY OF A FRAUD</a:t>
            </a:r>
          </a:p>
        </p:txBody>
      </p:sp>
      <p:sp>
        <p:nvSpPr>
          <p:cNvPr id="860166" name="Rectangle 6"/>
          <p:cNvSpPr>
            <a:spLocks noChangeArrowheads="1"/>
          </p:cNvSpPr>
          <p:nvPr/>
        </p:nvSpPr>
        <p:spPr bwMode="auto">
          <a:xfrm>
            <a:off x="457200" y="925513"/>
            <a:ext cx="8382000" cy="31130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dirty="0">
                <a:latin typeface="Liberation Sans" panose="020B0604020202020204" pitchFamily="34" charset="0"/>
              </a:rPr>
              <a:t>Ellen Lowry was the desk manager and Josephine Rodriquez was the head of housekeeping at the Excelsior Inn, a luxury hotel. The two best friends were so dedicated to their jobs that they never took vacations, and they frequently filled in for other employees. In fact, Ms. Rodriquez, whose job as head of housekeeping did not include cleaning rooms, often cleaned rooms herself, “just to help the staff keep up.” Ellen, the desk manager, provided significant discounts to guests who paid with cash. She kept the cash and did not register the guest in the hotel’s computerized system. Instead, she took the room out of circulation “due to routine maintenance.” Because the room did not show up as being used, it did not receive a normal housekeeping assignment. Instead, Josephine, the head of housekeeping, cleaned the rooms during the guests’ stay.</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60163"/>
                                        </p:tgtEl>
                                      </p:cBhvr>
                                    </p:animEffect>
                                    <p:set>
                                      <p:cBhvr>
                                        <p:cTn id="7" dur="1" fill="hold">
                                          <p:stCondLst>
                                            <p:cond delay="499"/>
                                          </p:stCondLst>
                                        </p:cTn>
                                        <p:tgtEl>
                                          <p:spTgt spid="860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91656"/>
            <a:ext cx="8229600" cy="4851200"/>
          </a:xfrm>
          <a:prstGeom prst="rect">
            <a:avLst/>
          </a:prstGeom>
        </p:spPr>
        <p:txBody>
          <a:bodyPr wrap="square">
            <a:spAutoFit/>
          </a:bodyPr>
          <a:lstStyle/>
          <a:p>
            <a:pPr algn="just">
              <a:lnSpc>
                <a:spcPct val="114000"/>
              </a:lnSpc>
            </a:pPr>
            <a:r>
              <a:rPr lang="en-US" sz="2100" b="1" dirty="0" smtClean="0">
                <a:latin typeface="Liberation Sans" panose="020B0604020202020204" pitchFamily="34" charset="0"/>
              </a:rPr>
              <a:t>Internal </a:t>
            </a:r>
            <a:r>
              <a:rPr lang="en-US" sz="2100" b="1" dirty="0">
                <a:latin typeface="Liberation Sans" panose="020B0604020202020204" pitchFamily="34" charset="0"/>
              </a:rPr>
              <a:t>Control and the Role of </a:t>
            </a:r>
            <a:r>
              <a:rPr lang="en-US" sz="2100" b="1" dirty="0" smtClean="0">
                <a:latin typeface="Liberation Sans" panose="020B0604020202020204" pitchFamily="34" charset="0"/>
              </a:rPr>
              <a:t>Human Resources</a:t>
            </a:r>
            <a:endParaRPr lang="en-US" sz="2100" b="1" dirty="0">
              <a:latin typeface="Liberation Sans" panose="020B0604020202020204" pitchFamily="34" charset="0"/>
            </a:endParaRPr>
          </a:p>
          <a:p>
            <a:pPr algn="just">
              <a:lnSpc>
                <a:spcPct val="114000"/>
              </a:lnSpc>
            </a:pPr>
            <a:r>
              <a:rPr lang="en-US" sz="2100" dirty="0" smtClean="0">
                <a:latin typeface="Liberation Sans" panose="020B0604020202020204" pitchFamily="34" charset="0"/>
              </a:rPr>
              <a:t>Companies </a:t>
            </a:r>
            <a:r>
              <a:rPr lang="en-US" sz="2100" dirty="0">
                <a:latin typeface="Liberation Sans" panose="020B0604020202020204" pitchFamily="34" charset="0"/>
              </a:rPr>
              <a:t>needs to </a:t>
            </a:r>
            <a:r>
              <a:rPr lang="en-US" sz="2100" dirty="0" smtClean="0">
                <a:latin typeface="Liberation Sans" panose="020B0604020202020204" pitchFamily="34" charset="0"/>
              </a:rPr>
              <a:t>keep track </a:t>
            </a:r>
            <a:r>
              <a:rPr lang="en-US" sz="2100" dirty="0">
                <a:latin typeface="Liberation Sans" panose="020B0604020202020204" pitchFamily="34" charset="0"/>
              </a:rPr>
              <a:t>of employees’ degrees and </a:t>
            </a:r>
            <a:r>
              <a:rPr lang="en-US" sz="2100" dirty="0" smtClean="0">
                <a:latin typeface="Liberation Sans" panose="020B0604020202020204" pitchFamily="34" charset="0"/>
              </a:rPr>
              <a:t>certifications </a:t>
            </a:r>
            <a:r>
              <a:rPr lang="en-US" sz="2100" dirty="0">
                <a:latin typeface="Liberation Sans" panose="020B0604020202020204" pitchFamily="34" charset="0"/>
              </a:rPr>
              <a:t>to ensure that employees </a:t>
            </a:r>
            <a:r>
              <a:rPr lang="en-US" sz="2100" dirty="0" smtClean="0">
                <a:latin typeface="Liberation Sans" panose="020B0604020202020204" pitchFamily="34" charset="0"/>
              </a:rPr>
              <a:t>continue to </a:t>
            </a:r>
            <a:r>
              <a:rPr lang="en-US" sz="2100" dirty="0">
                <a:latin typeface="Liberation Sans" panose="020B0604020202020204" pitchFamily="34" charset="0"/>
              </a:rPr>
              <a:t>meet the </a:t>
            </a:r>
            <a:r>
              <a:rPr lang="en-US" sz="2100" dirty="0" smtClean="0">
                <a:latin typeface="Liberation Sans" panose="020B0604020202020204" pitchFamily="34" charset="0"/>
              </a:rPr>
              <a:t>specified </a:t>
            </a:r>
            <a:r>
              <a:rPr lang="en-US" sz="2100" dirty="0">
                <a:latin typeface="Liberation Sans" panose="020B0604020202020204" pitchFamily="34" charset="0"/>
              </a:rPr>
              <a:t>requirements </a:t>
            </a:r>
            <a:r>
              <a:rPr lang="en-US" sz="2100" dirty="0" smtClean="0">
                <a:latin typeface="Liberation Sans" panose="020B0604020202020204" pitchFamily="34" charset="0"/>
              </a:rPr>
              <a:t>of a </a:t>
            </a:r>
            <a:r>
              <a:rPr lang="en-US" sz="2100" dirty="0">
                <a:latin typeface="Liberation Sans" panose="020B0604020202020204" pitchFamily="34" charset="0"/>
              </a:rPr>
              <a:t>job. Also, to ensure proper </a:t>
            </a:r>
            <a:r>
              <a:rPr lang="en-US" sz="2100" dirty="0" smtClean="0">
                <a:latin typeface="Liberation Sans" panose="020B0604020202020204" pitchFamily="34" charset="0"/>
              </a:rPr>
              <a:t>employee supervision </a:t>
            </a:r>
            <a:r>
              <a:rPr lang="en-US" sz="2100" dirty="0">
                <a:latin typeface="Liberation Sans" panose="020B0604020202020204" pitchFamily="34" charset="0"/>
              </a:rPr>
              <a:t>and proper separation </a:t>
            </a:r>
            <a:r>
              <a:rPr lang="en-US" sz="2100" dirty="0" smtClean="0">
                <a:latin typeface="Liberation Sans" panose="020B0604020202020204" pitchFamily="34" charset="0"/>
              </a:rPr>
              <a:t>of duties</a:t>
            </a:r>
            <a:r>
              <a:rPr lang="en-US" sz="2100" dirty="0">
                <a:latin typeface="Liberation Sans" panose="020B0604020202020204" pitchFamily="34" charset="0"/>
              </a:rPr>
              <a:t>, companies must develop </a:t>
            </a:r>
            <a:r>
              <a:rPr lang="en-US" sz="2100" dirty="0" smtClean="0">
                <a:latin typeface="Liberation Sans" panose="020B0604020202020204" pitchFamily="34" charset="0"/>
              </a:rPr>
              <a:t>and monitor </a:t>
            </a:r>
            <a:r>
              <a:rPr lang="en-US" sz="2100" dirty="0">
                <a:latin typeface="Liberation Sans" panose="020B0604020202020204" pitchFamily="34" charset="0"/>
              </a:rPr>
              <a:t>an organizational chart. </a:t>
            </a:r>
            <a:r>
              <a:rPr lang="en-US" sz="2100" dirty="0" smtClean="0">
                <a:latin typeface="Liberation Sans" panose="020B0604020202020204" pitchFamily="34" charset="0"/>
              </a:rPr>
              <a:t>When one </a:t>
            </a:r>
            <a:r>
              <a:rPr lang="en-US" sz="2100" dirty="0">
                <a:latin typeface="Liberation Sans" panose="020B0604020202020204" pitchFamily="34" charset="0"/>
              </a:rPr>
              <a:t>corporation went through this </a:t>
            </a:r>
            <a:r>
              <a:rPr lang="en-US" sz="2100" dirty="0" smtClean="0">
                <a:latin typeface="Liberation Sans" panose="020B0604020202020204" pitchFamily="34" charset="0"/>
              </a:rPr>
              <a:t>exercise it </a:t>
            </a:r>
            <a:r>
              <a:rPr lang="en-US" sz="2100" dirty="0">
                <a:latin typeface="Liberation Sans" panose="020B0604020202020204" pitchFamily="34" charset="0"/>
              </a:rPr>
              <a:t>found that out of 17,000 </a:t>
            </a:r>
            <a:r>
              <a:rPr lang="en-US" sz="2100" dirty="0" smtClean="0">
                <a:latin typeface="Liberation Sans" panose="020B0604020202020204" pitchFamily="34" charset="0"/>
              </a:rPr>
              <a:t>employees, there </a:t>
            </a:r>
            <a:r>
              <a:rPr lang="en-US" sz="2100" dirty="0">
                <a:latin typeface="Liberation Sans" panose="020B0604020202020204" pitchFamily="34" charset="0"/>
              </a:rPr>
              <a:t>were 400 people who did </a:t>
            </a:r>
            <a:r>
              <a:rPr lang="en-US" sz="2100" dirty="0" smtClean="0">
                <a:latin typeface="Liberation Sans" panose="020B0604020202020204" pitchFamily="34" charset="0"/>
              </a:rPr>
              <a:t>not report </a:t>
            </a:r>
            <a:r>
              <a:rPr lang="en-US" sz="2100" dirty="0">
                <a:latin typeface="Liberation Sans" panose="020B0604020202020204" pitchFamily="34" charset="0"/>
              </a:rPr>
              <a:t>to anyone. The corporation had 35 people who </a:t>
            </a:r>
            <a:r>
              <a:rPr lang="en-US" sz="2100" dirty="0" smtClean="0">
                <a:latin typeface="Liberation Sans" panose="020B0604020202020204" pitchFamily="34" charset="0"/>
              </a:rPr>
              <a:t>reported to </a:t>
            </a:r>
            <a:r>
              <a:rPr lang="en-US" sz="2100" dirty="0">
                <a:latin typeface="Liberation Sans" panose="020B0604020202020204" pitchFamily="34" charset="0"/>
              </a:rPr>
              <a:t>each other. In addition</a:t>
            </a:r>
            <a:r>
              <a:rPr lang="en-US" sz="2100" dirty="0" smtClean="0">
                <a:latin typeface="Liberation Sans" panose="020B0604020202020204" pitchFamily="34" charset="0"/>
              </a:rPr>
              <a:t>, </a:t>
            </a:r>
            <a:r>
              <a:rPr lang="en-US" sz="2100" dirty="0">
                <a:latin typeface="Liberation Sans" panose="020B0604020202020204" pitchFamily="34" charset="0"/>
              </a:rPr>
              <a:t>if </a:t>
            </a:r>
            <a:r>
              <a:rPr lang="en-US" sz="2100" dirty="0" smtClean="0">
                <a:latin typeface="Liberation Sans" panose="020B0604020202020204" pitchFamily="34" charset="0"/>
              </a:rPr>
              <a:t>an employee </a:t>
            </a:r>
            <a:r>
              <a:rPr lang="en-US" sz="2100" dirty="0">
                <a:latin typeface="Liberation Sans" panose="020B0604020202020204" pitchFamily="34" charset="0"/>
              </a:rPr>
              <a:t>complains of an unfair </a:t>
            </a:r>
            <a:r>
              <a:rPr lang="en-US" sz="2100" dirty="0" smtClean="0">
                <a:latin typeface="Liberation Sans" panose="020B0604020202020204" pitchFamily="34" charset="0"/>
              </a:rPr>
              <a:t>firing </a:t>
            </a:r>
            <a:r>
              <a:rPr lang="en-US" sz="2100" dirty="0">
                <a:latin typeface="Liberation Sans" panose="020B0604020202020204" pitchFamily="34" charset="0"/>
              </a:rPr>
              <a:t>and mentions </a:t>
            </a:r>
            <a:r>
              <a:rPr lang="en-US" sz="2100" dirty="0" smtClean="0">
                <a:latin typeface="Liberation Sans" panose="020B0604020202020204" pitchFamily="34" charset="0"/>
              </a:rPr>
              <a:t>financial issues </a:t>
            </a:r>
            <a:r>
              <a:rPr lang="en-US" sz="2100" dirty="0">
                <a:latin typeface="Liberation Sans" panose="020B0604020202020204" pitchFamily="34" charset="0"/>
              </a:rPr>
              <a:t>at the company, the human resources department </a:t>
            </a:r>
            <a:r>
              <a:rPr lang="en-US" sz="2100" dirty="0" smtClean="0">
                <a:latin typeface="Liberation Sans" panose="020B0604020202020204" pitchFamily="34" charset="0"/>
              </a:rPr>
              <a:t>must refer </a:t>
            </a:r>
            <a:r>
              <a:rPr lang="en-US" sz="2100" dirty="0">
                <a:latin typeface="Liberation Sans" panose="020B0604020202020204" pitchFamily="34" charset="0"/>
              </a:rPr>
              <a:t>the case to the company audit committee and </a:t>
            </a:r>
            <a:r>
              <a:rPr lang="en-US" sz="2100" dirty="0" smtClean="0">
                <a:latin typeface="Liberation Sans" panose="020B0604020202020204" pitchFamily="34" charset="0"/>
              </a:rPr>
              <a:t>possibly to </a:t>
            </a:r>
            <a:r>
              <a:rPr lang="en-US" sz="2100" dirty="0">
                <a:latin typeface="Liberation Sans" panose="020B0604020202020204" pitchFamily="34" charset="0"/>
              </a:rPr>
              <a:t>its legal counsel.</a:t>
            </a:r>
          </a:p>
        </p:txBody>
      </p:sp>
      <p:sp>
        <p:nvSpPr>
          <p:cNvPr id="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5" name="Rectangle 4"/>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6" name="Rectangle 5"/>
          <p:cNvSpPr/>
          <p:nvPr/>
        </p:nvSpPr>
        <p:spPr bwMode="auto">
          <a:xfrm>
            <a:off x="332096" y="353704"/>
            <a:ext cx="8458200" cy="57422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Rectangle 6"/>
          <p:cNvSpPr/>
          <p:nvPr/>
        </p:nvSpPr>
        <p:spPr bwMode="auto">
          <a:xfrm>
            <a:off x="318448" y="60960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0249439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5" name="Text Box 5"/>
          <p:cNvSpPr txBox="1">
            <a:spLocks noChangeArrowheads="1"/>
          </p:cNvSpPr>
          <p:nvPr/>
        </p:nvSpPr>
        <p:spPr bwMode="auto">
          <a:xfrm>
            <a:off x="609600" y="1295400"/>
            <a:ext cx="7696200" cy="1735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Clr>
                <a:srgbClr val="800000"/>
              </a:buClr>
              <a:defRPr sz="2500" b="1">
                <a:solidFill>
                  <a:srgbClr val="CC0000"/>
                </a:solidFill>
                <a:latin typeface="Liberation Sans" panose="020B0604020202020204" pitchFamily="34" charset="0"/>
              </a:defRPr>
            </a:lvl1pPr>
            <a:lvl2pPr marL="628650" lvl="1" indent="-457200" algn="l">
              <a:lnSpc>
                <a:spcPct val="125000"/>
              </a:lnSpc>
              <a:spcBef>
                <a:spcPts val="1200"/>
              </a:spcBef>
              <a:buClr>
                <a:srgbClr val="CC0000"/>
              </a:buClr>
              <a:buSzPct val="85000"/>
              <a:buFont typeface="Wingdings" pitchFamily="2" charset="2"/>
              <a:buChar char="u"/>
              <a:defRPr sz="2200">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pPr lvl="1"/>
            <a:r>
              <a:rPr lang="en-US" altLang="en-US" sz="2300" dirty="0"/>
              <a:t>Costs should not exceed benefit.</a:t>
            </a:r>
          </a:p>
          <a:p>
            <a:pPr lvl="1"/>
            <a:r>
              <a:rPr lang="en-US" altLang="en-US" sz="2300" dirty="0"/>
              <a:t>Human element.</a:t>
            </a:r>
          </a:p>
          <a:p>
            <a:pPr lvl="1"/>
            <a:r>
              <a:rPr lang="en-US" altLang="en-US" sz="2300" dirty="0"/>
              <a:t>Size of the business.</a:t>
            </a:r>
          </a:p>
        </p:txBody>
      </p:sp>
      <p:sp>
        <p:nvSpPr>
          <p:cNvPr id="701457" name="Rectangle 17"/>
          <p:cNvSpPr>
            <a:spLocks noChangeArrowheads="1"/>
          </p:cNvSpPr>
          <p:nvPr/>
        </p:nvSpPr>
        <p:spPr bwMode="auto">
          <a:xfrm>
            <a:off x="5033010" y="2743200"/>
            <a:ext cx="3268980" cy="2554545"/>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rIns="182880" anchor="ctr" anchorCtr="0">
            <a:noAutofit/>
          </a:bodyPr>
          <a:lstStyle/>
          <a:p>
            <a:pPr marL="109538" algn="l"/>
            <a:r>
              <a:rPr lang="en-US" sz="1600" b="1" dirty="0">
                <a:solidFill>
                  <a:srgbClr val="006699"/>
                </a:solidFill>
                <a:latin typeface="Liberation Sans" panose="020B0604020202020204" pitchFamily="34" charset="0"/>
              </a:rPr>
              <a:t>• HELPFUL </a:t>
            </a:r>
            <a:r>
              <a:rPr lang="en-US" sz="1600" b="1" dirty="0" smtClean="0">
                <a:solidFill>
                  <a:srgbClr val="006699"/>
                </a:solidFill>
                <a:latin typeface="Liberation Sans" panose="020B0604020202020204" pitchFamily="34" charset="0"/>
              </a:rPr>
              <a:t>HINT</a:t>
            </a:r>
          </a:p>
          <a:p>
            <a:pPr marL="109538" algn="l"/>
            <a:r>
              <a:rPr lang="en-US" altLang="en-US" sz="1600" dirty="0" smtClean="0">
                <a:latin typeface="Liberation Sans" panose="020B0604020202020204" pitchFamily="34" charset="0"/>
              </a:rPr>
              <a:t>Controls may  vary </a:t>
            </a:r>
            <a:r>
              <a:rPr lang="en-US" altLang="en-US" sz="1600" dirty="0">
                <a:latin typeface="Liberation Sans" panose="020B0604020202020204" pitchFamily="34" charset="0"/>
              </a:rPr>
              <a:t>with the risk level of </a:t>
            </a:r>
            <a:r>
              <a:rPr lang="en-US" altLang="en-US" sz="1600" dirty="0" smtClean="0">
                <a:latin typeface="Liberation Sans" panose="020B0604020202020204" pitchFamily="34" charset="0"/>
              </a:rPr>
              <a:t>the activity</a:t>
            </a:r>
            <a:r>
              <a:rPr lang="en-US" altLang="en-US" sz="1600" dirty="0">
                <a:latin typeface="Liberation Sans" panose="020B0604020202020204" pitchFamily="34" charset="0"/>
              </a:rPr>
              <a:t>. For example, management may consider cash to be high risk and maintaining inventories in the stockroom as lower risk. Thus, management would have stricter controls for cash.</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Limitations of 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322454"/>
            <a:ext cx="8300112" cy="80400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100" b="1" dirty="0" smtClean="0">
                <a:solidFill>
                  <a:schemeClr val="bg2"/>
                </a:solidFill>
                <a:latin typeface="Liberation Sans" panose="020B0604020202020204" pitchFamily="34" charset="0"/>
              </a:rPr>
              <a:t>Identify </a:t>
            </a:r>
            <a:r>
              <a:rPr lang="en-US" sz="2100" b="1" dirty="0">
                <a:solidFill>
                  <a:schemeClr val="bg2"/>
                </a:solidFill>
                <a:latin typeface="Liberation Sans" panose="020B0604020202020204" pitchFamily="34" charset="0"/>
              </a:rPr>
              <a:t>which control activity is violated in each of the following </a:t>
            </a:r>
            <a:r>
              <a:rPr lang="en-US" sz="2100" b="1" dirty="0" smtClean="0">
                <a:solidFill>
                  <a:schemeClr val="bg2"/>
                </a:solidFill>
                <a:latin typeface="Liberation Sans" panose="020B0604020202020204" pitchFamily="34" charset="0"/>
              </a:rPr>
              <a:t>situations.</a:t>
            </a:r>
            <a:endParaRPr lang="en-US" sz="2100" b="1" i="0" dirty="0">
              <a:solidFill>
                <a:schemeClr val="bg2"/>
              </a:solidFill>
              <a:effectLst/>
              <a:latin typeface="Liberation Sans" panose="020B0604020202020204" pitchFamily="34" charset="0"/>
            </a:endParaRPr>
          </a:p>
        </p:txBody>
      </p:sp>
      <p:sp>
        <p:nvSpPr>
          <p:cNvPr id="13" name="Rectangle 3"/>
          <p:cNvSpPr>
            <a:spLocks noChangeArrowheads="1"/>
          </p:cNvSpPr>
          <p:nvPr/>
        </p:nvSpPr>
        <p:spPr bwMode="auto">
          <a:xfrm>
            <a:off x="457199" y="2126415"/>
            <a:ext cx="6340287" cy="4309641"/>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person with primary responsibility for reconciling the bank account and </a:t>
            </a:r>
            <a:r>
              <a:rPr lang="en-US" sz="2100" dirty="0" smtClean="0">
                <a:solidFill>
                  <a:schemeClr val="bg2"/>
                </a:solidFill>
                <a:latin typeface="Liberation Sans" panose="020B0604020202020204" pitchFamily="34" charset="0"/>
              </a:rPr>
              <a:t>making all </a:t>
            </a:r>
            <a:r>
              <a:rPr lang="en-US" sz="2100" dirty="0">
                <a:solidFill>
                  <a:schemeClr val="bg2"/>
                </a:solidFill>
                <a:latin typeface="Liberation Sans" panose="020B0604020202020204" pitchFamily="34" charset="0"/>
              </a:rPr>
              <a:t>bank deposits is also the company’s accountant</a:t>
            </a:r>
            <a:r>
              <a:rPr lang="en-US" sz="21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Wellstone </a:t>
            </a:r>
            <a:r>
              <a:rPr lang="en-US" sz="2100" dirty="0">
                <a:solidFill>
                  <a:schemeClr val="bg2"/>
                </a:solidFill>
                <a:latin typeface="Liberation Sans" panose="020B0604020202020204" pitchFamily="34" charset="0"/>
              </a:rPr>
              <a:t>Company’s treasurer received an award for distinguished service because </a:t>
            </a:r>
            <a:r>
              <a:rPr lang="en-US" sz="2100" dirty="0" smtClean="0">
                <a:solidFill>
                  <a:schemeClr val="bg2"/>
                </a:solidFill>
                <a:latin typeface="Liberation Sans" panose="020B0604020202020204" pitchFamily="34" charset="0"/>
              </a:rPr>
              <a:t>he had </a:t>
            </a:r>
            <a:r>
              <a:rPr lang="en-US" sz="2100" dirty="0">
                <a:solidFill>
                  <a:schemeClr val="bg2"/>
                </a:solidFill>
                <a:latin typeface="Liberation Sans" panose="020B0604020202020204" pitchFamily="34" charset="0"/>
              </a:rPr>
              <a:t>not taken a vacation in 30 years</a:t>
            </a:r>
            <a:r>
              <a:rPr lang="en-US" sz="21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In </a:t>
            </a:r>
            <a:r>
              <a:rPr lang="en-US" sz="2100" dirty="0">
                <a:solidFill>
                  <a:schemeClr val="bg2"/>
                </a:solidFill>
                <a:latin typeface="Liberation Sans" panose="020B0604020202020204" pitchFamily="34" charset="0"/>
              </a:rPr>
              <a:t>order to save money on order slips and to reduce time spent keeping track of </a:t>
            </a:r>
            <a:r>
              <a:rPr lang="en-US" sz="2100" dirty="0" smtClean="0">
                <a:solidFill>
                  <a:schemeClr val="bg2"/>
                </a:solidFill>
                <a:latin typeface="Liberation Sans" panose="020B0604020202020204" pitchFamily="34" charset="0"/>
              </a:rPr>
              <a:t>order slips</a:t>
            </a:r>
            <a:r>
              <a:rPr lang="en-US" sz="2100" dirty="0">
                <a:solidFill>
                  <a:schemeClr val="bg2"/>
                </a:solidFill>
                <a:latin typeface="Liberation Sans" panose="020B0604020202020204" pitchFamily="34" charset="0"/>
              </a:rPr>
              <a:t>, a local bar/restaurant does not buy prenumbered order slips</a:t>
            </a:r>
            <a:r>
              <a:rPr lang="en-US" sz="2100" dirty="0" smtClean="0">
                <a:solidFill>
                  <a:schemeClr val="bg2"/>
                </a:solidFill>
                <a:latin typeface="Liberation Sans" panose="020B0604020202020204" pitchFamily="34" charset="0"/>
              </a:rPr>
              <a:t>.</a:t>
            </a:r>
            <a:endParaRPr lang="en-US" sz="2100" dirty="0">
              <a:solidFill>
                <a:schemeClr val="bg2"/>
              </a:solidFill>
              <a:latin typeface="Liberation Sans" panose="020B0604020202020204" pitchFamily="34" charset="0"/>
            </a:endParaRPr>
          </a:p>
        </p:txBody>
      </p:sp>
      <p:sp>
        <p:nvSpPr>
          <p:cNvPr id="19" name="Rectangle 3"/>
          <p:cNvSpPr>
            <a:spLocks noChangeArrowheads="1"/>
          </p:cNvSpPr>
          <p:nvPr/>
        </p:nvSpPr>
        <p:spPr bwMode="auto">
          <a:xfrm>
            <a:off x="7016088" y="2431215"/>
            <a:ext cx="1746912" cy="80021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Segregation </a:t>
            </a:r>
            <a:r>
              <a:rPr lang="en-US" sz="2100" b="1" dirty="0">
                <a:solidFill>
                  <a:schemeClr val="bg2"/>
                </a:solidFill>
                <a:latin typeface="Liberation Sans" panose="020B0604020202020204" pitchFamily="34" charset="0"/>
              </a:rPr>
              <a:t>of duties</a:t>
            </a:r>
          </a:p>
        </p:txBody>
      </p:sp>
      <p:sp>
        <p:nvSpPr>
          <p:cNvPr id="21" name="Rectangle 3"/>
          <p:cNvSpPr>
            <a:spLocks noChangeArrowheads="1"/>
          </p:cNvSpPr>
          <p:nvPr/>
        </p:nvSpPr>
        <p:spPr bwMode="auto">
          <a:xfrm>
            <a:off x="7010400" y="3662361"/>
            <a:ext cx="1746912" cy="120725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Human resource controls</a:t>
            </a:r>
            <a:endParaRPr lang="en-US" sz="2100" b="1" dirty="0">
              <a:solidFill>
                <a:schemeClr val="bg2"/>
              </a:solidFill>
              <a:latin typeface="Liberation Sans" panose="020B0604020202020204" pitchFamily="34" charset="0"/>
            </a:endParaRPr>
          </a:p>
        </p:txBody>
      </p:sp>
      <p:sp>
        <p:nvSpPr>
          <p:cNvPr id="22" name="Rectangle 3"/>
          <p:cNvSpPr>
            <a:spLocks noChangeArrowheads="1"/>
          </p:cNvSpPr>
          <p:nvPr/>
        </p:nvSpPr>
        <p:spPr bwMode="auto">
          <a:xfrm>
            <a:off x="6797487" y="5022015"/>
            <a:ext cx="2325139" cy="824571"/>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smtClean="0">
                <a:solidFill>
                  <a:schemeClr val="bg2"/>
                </a:solidFill>
                <a:latin typeface="Liberation Sans" panose="020B0604020202020204" pitchFamily="34" charset="0"/>
              </a:rPr>
              <a:t>Documentation procedures</a:t>
            </a:r>
            <a:endParaRPr lang="en-US" sz="2100" b="1" dirty="0">
              <a:solidFill>
                <a:schemeClr val="bg2"/>
              </a:solidFill>
              <a:latin typeface="Liberation Sans" panose="020B0604020202020204" pitchFamily="34" charset="0"/>
            </a:endParaRPr>
          </a:p>
        </p:txBody>
      </p:sp>
      <p:sp>
        <p:nvSpPr>
          <p:cNvPr id="24" name="Text Box 16"/>
          <p:cNvSpPr txBox="1">
            <a:spLocks noChangeArrowheads="1"/>
          </p:cNvSpPr>
          <p:nvPr/>
        </p:nvSpPr>
        <p:spPr bwMode="auto">
          <a:xfrm>
            <a:off x="7086600" y="1850579"/>
            <a:ext cx="1600200" cy="40812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tabLst>
                <a:tab pos="342900" algn="l"/>
                <a:tab pos="5257800" algn="r"/>
                <a:tab pos="6858000" algn="r"/>
                <a:tab pos="8001000" algn="r"/>
              </a:tabLst>
              <a:defRPr sz="2400">
                <a:solidFill>
                  <a:schemeClr val="tx1"/>
                </a:solidFill>
                <a:latin typeface="Times New Roman" pitchFamily="18" charset="0"/>
              </a:defRPr>
            </a:lvl1pPr>
            <a:lvl2pPr marL="800100" indent="-285750" algn="ctr">
              <a:tabLst>
                <a:tab pos="342900" algn="l"/>
                <a:tab pos="5257800" algn="r"/>
                <a:tab pos="6858000" algn="r"/>
                <a:tab pos="8001000" algn="r"/>
              </a:tabLst>
              <a:defRPr sz="2400">
                <a:solidFill>
                  <a:schemeClr val="tx1"/>
                </a:solidFill>
                <a:latin typeface="Times New Roman" pitchFamily="18" charset="0"/>
              </a:defRPr>
            </a:lvl2pPr>
            <a:lvl3pPr marL="1143000" indent="-228600" algn="ctr">
              <a:tabLst>
                <a:tab pos="342900" algn="l"/>
                <a:tab pos="5257800" algn="r"/>
                <a:tab pos="6858000" algn="r"/>
                <a:tab pos="8001000" algn="r"/>
              </a:tabLst>
              <a:defRPr sz="2400">
                <a:solidFill>
                  <a:schemeClr val="tx1"/>
                </a:solidFill>
                <a:latin typeface="Times New Roman" pitchFamily="18" charset="0"/>
              </a:defRPr>
            </a:lvl3pPr>
            <a:lvl4pPr marL="1600200" indent="-228600" algn="ctr">
              <a:tabLst>
                <a:tab pos="342900" algn="l"/>
                <a:tab pos="5257800" algn="r"/>
                <a:tab pos="6858000" algn="r"/>
                <a:tab pos="8001000" algn="r"/>
              </a:tabLst>
              <a:defRPr sz="2400">
                <a:solidFill>
                  <a:schemeClr val="tx1"/>
                </a:solidFill>
                <a:latin typeface="Times New Roman" pitchFamily="18" charset="0"/>
              </a:defRPr>
            </a:lvl4pPr>
            <a:lvl5pPr marL="2057400" indent="-228600" algn="ctr">
              <a:tabLst>
                <a:tab pos="342900" algn="l"/>
                <a:tab pos="5257800" algn="r"/>
                <a:tab pos="6858000" algn="r"/>
                <a:tab pos="8001000"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342900" algn="l"/>
                <a:tab pos="5257800" algn="r"/>
                <a:tab pos="6858000" algn="r"/>
                <a:tab pos="8001000" algn="r"/>
              </a:tabLst>
              <a:defRPr sz="2400">
                <a:solidFill>
                  <a:schemeClr val="tx1"/>
                </a:solidFill>
                <a:latin typeface="Times New Roman" pitchFamily="18" charset="0"/>
              </a:defRPr>
            </a:lvl9pPr>
          </a:lstStyle>
          <a:p>
            <a:pPr algn="l">
              <a:lnSpc>
                <a:spcPct val="105000"/>
              </a:lnSpc>
              <a:spcBef>
                <a:spcPct val="20000"/>
              </a:spcBef>
            </a:pPr>
            <a:r>
              <a:rPr lang="en-US" altLang="en-US" sz="2100" b="1" i="0" dirty="0" smtClean="0">
                <a:solidFill>
                  <a:srgbClr val="CC0000"/>
                </a:solidFill>
                <a:effectLst/>
                <a:latin typeface="Liberation Sans" panose="020B0604020202020204" pitchFamily="34" charset="0"/>
              </a:rPr>
              <a:t>SOLUTION</a:t>
            </a:r>
            <a:endParaRPr lang="en-US" altLang="en-US" sz="2100" b="1" i="0" dirty="0">
              <a:solidFill>
                <a:srgbClr val="CC0000"/>
              </a:solidFill>
              <a:effectLst/>
              <a:latin typeface="Liberation Sans" panose="020B0604020202020204" pitchFamily="34" charset="0"/>
            </a:endParaRPr>
          </a:p>
        </p:txBody>
      </p:sp>
      <p:cxnSp>
        <p:nvCxnSpPr>
          <p:cNvPr id="3" name="Straight Connector 2"/>
          <p:cNvCxnSpPr/>
          <p:nvPr/>
        </p:nvCxnSpPr>
        <p:spPr bwMode="auto">
          <a:xfrm>
            <a:off x="6797487" y="2231408"/>
            <a:ext cx="2153487"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26" name="TextBox 2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968116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0" name="Text Box 30"/>
          <p:cNvSpPr txBox="1">
            <a:spLocks noChangeArrowheads="1"/>
          </p:cNvSpPr>
          <p:nvPr/>
        </p:nvSpPr>
        <p:spPr bwMode="auto">
          <a:xfrm>
            <a:off x="685800" y="1330656"/>
            <a:ext cx="4114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Cash Receipt Controls</a:t>
            </a:r>
          </a:p>
        </p:txBody>
      </p:sp>
      <p:pic>
        <p:nvPicPr>
          <p:cNvPr id="60419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2886075"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267200"/>
            <a:ext cx="36083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3"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70012"/>
            <a:ext cx="295116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 name="Rectangle 1"/>
          <p:cNvSpPr/>
          <p:nvPr/>
        </p:nvSpPr>
        <p:spPr>
          <a:xfrm>
            <a:off x="762000" y="5525869"/>
            <a:ext cx="23622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7-4</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 control</a:t>
            </a:r>
          </a:p>
          <a:p>
            <a:pPr algn="l"/>
            <a:r>
              <a:rPr lang="en-US" sz="1200" dirty="0">
                <a:latin typeface="Liberation Sans" panose="020B0604020202020204" pitchFamily="34" charset="0"/>
              </a:rPr>
              <a:t>principles to cash receipts</a:t>
            </a:r>
          </a:p>
        </p:txBody>
      </p:sp>
      <p:sp>
        <p:nvSpPr>
          <p:cNvPr id="17" name="TextBox 1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Cash Controls</a:t>
            </a:r>
            <a:endParaRPr lang="en-US" altLang="en-US" dirty="0">
              <a:solidFill>
                <a:schemeClr val="accent3"/>
              </a:solidFill>
            </a:endParaRPr>
          </a:p>
        </p:txBody>
      </p:sp>
      <p:sp>
        <p:nvSpPr>
          <p:cNvPr id="18" name="TextBox 17"/>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9" name="Rectangle 18"/>
          <p:cNvSpPr/>
          <p:nvPr/>
        </p:nvSpPr>
        <p:spPr>
          <a:xfrm>
            <a:off x="7276501" y="1039504"/>
            <a:ext cx="1791299"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applications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t>
            </a:r>
            <a:r>
              <a:rPr lang="en-US" sz="1400" b="1" dirty="0" smtClean="0">
                <a:latin typeface="Liberation Sans" panose="020B0604020202020204" pitchFamily="34" charset="0"/>
              </a:rPr>
              <a:t>principles to </a:t>
            </a:r>
            <a:r>
              <a:rPr lang="en-US" sz="1400" b="1" dirty="0">
                <a:latin typeface="Liberation Sans" panose="020B0604020202020204" pitchFamily="34" charset="0"/>
              </a:rPr>
              <a:t>cash receipts.</a:t>
            </a:r>
          </a:p>
        </p:txBody>
      </p:sp>
      <p:cxnSp>
        <p:nvCxnSpPr>
          <p:cNvPr id="16" name="Straight Connector 15"/>
          <p:cNvCxnSpPr/>
          <p:nvPr/>
        </p:nvCxnSpPr>
        <p:spPr bwMode="auto">
          <a:xfrm>
            <a:off x="7147279" y="976952"/>
            <a:ext cx="0" cy="168925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30146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86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74787"/>
            <a:ext cx="2555875"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rgbClr val="CC0000"/>
                </a:solidFill>
                <a:latin typeface="Liberation Sans" panose="020B0604020202020204" pitchFamily="34" charset="0"/>
              </a:rPr>
              <a:t>	</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pic>
        <p:nvPicPr>
          <p:cNvPr id="8786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462" y="1509713"/>
            <a:ext cx="2395538"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62000" y="5525869"/>
            <a:ext cx="23622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7-4</a:t>
            </a:r>
            <a:endParaRPr lang="en-US" sz="1200" b="1" dirty="0">
              <a:latin typeface="Liberation Sans" panose="020B0604020202020204" pitchFamily="34" charset="0"/>
            </a:endParaRPr>
          </a:p>
          <a:p>
            <a:pPr algn="l"/>
            <a:r>
              <a:rPr lang="en-US" sz="1200" dirty="0">
                <a:latin typeface="Liberation Sans" panose="020B0604020202020204" pitchFamily="34" charset="0"/>
              </a:rPr>
              <a:t>Application of internal control</a:t>
            </a:r>
          </a:p>
          <a:p>
            <a:pPr algn="l"/>
            <a:r>
              <a:rPr lang="en-US" sz="1200" dirty="0">
                <a:latin typeface="Liberation Sans" panose="020B0604020202020204" pitchFamily="34" charset="0"/>
              </a:rPr>
              <a:t>principles to cash receipts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5" name="Rectangle 5"/>
          <p:cNvSpPr>
            <a:spLocks noChangeArrowheads="1"/>
          </p:cNvSpPr>
          <p:nvPr/>
        </p:nvSpPr>
        <p:spPr bwMode="auto">
          <a:xfrm>
            <a:off x="7924800" y="457200"/>
            <a:ext cx="762000" cy="560388"/>
          </a:xfrm>
          <a:prstGeom prst="rect">
            <a:avLst/>
          </a:prstGeom>
          <a:solidFill>
            <a:srgbClr val="FFCC00"/>
          </a:solidFill>
          <a:ln w="12700" algn="ctr">
            <a:solidFill>
              <a:srgbClr val="00486C"/>
            </a:solidFill>
            <a:miter lim="800000"/>
            <a:headEnd/>
            <a:tailEnd/>
          </a:ln>
          <a:effectLst>
            <a:outerShdw dist="107763" dir="2700000" algn="ctr" rotWithShape="0">
              <a:schemeClr val="bg2"/>
            </a:outerShdw>
          </a:effectLst>
        </p:spPr>
        <p:txBody>
          <a:bodyPr lIns="90488" tIns="44450" rIns="90488" bIns="44450"/>
          <a:lstStyle>
            <a:lvl1pPr marL="109538">
              <a:defRPr sz="3000" b="1" i="1">
                <a:solidFill>
                  <a:schemeClr val="tx1"/>
                </a:solidFill>
                <a:effectLst>
                  <a:outerShdw blurRad="38100" dist="38100" dir="2700000" algn="tl">
                    <a:srgbClr val="FFFFFF"/>
                  </a:outerShdw>
                </a:effectLst>
                <a:latin typeface="Comic Sans MS" pitchFamily="66" charset="0"/>
              </a:defRPr>
            </a:lvl1pPr>
            <a:lvl2pPr marL="109538">
              <a:defRPr sz="3000" b="1" i="1">
                <a:solidFill>
                  <a:schemeClr val="tx1"/>
                </a:solidFill>
                <a:effectLst>
                  <a:outerShdw blurRad="38100" dist="38100" dir="2700000" algn="tl">
                    <a:srgbClr val="FFFFFF"/>
                  </a:outerShdw>
                </a:effectLst>
                <a:latin typeface="Comic Sans MS" pitchFamily="66" charset="0"/>
              </a:defRPr>
            </a:lvl2pPr>
            <a:lvl3pPr marL="109538">
              <a:defRPr sz="3000" b="1" i="1">
                <a:solidFill>
                  <a:schemeClr val="tx1"/>
                </a:solidFill>
                <a:effectLst>
                  <a:outerShdw blurRad="38100" dist="38100" dir="2700000" algn="tl">
                    <a:srgbClr val="FFFFFF"/>
                  </a:outerShdw>
                </a:effectLst>
                <a:latin typeface="Comic Sans MS" pitchFamily="66" charset="0"/>
              </a:defRPr>
            </a:lvl3pPr>
            <a:lvl4pPr marL="109538">
              <a:defRPr sz="3000" b="1" i="1">
                <a:solidFill>
                  <a:schemeClr val="tx1"/>
                </a:solidFill>
                <a:effectLst>
                  <a:outerShdw blurRad="38100" dist="38100" dir="2700000" algn="tl">
                    <a:srgbClr val="FFFFFF"/>
                  </a:outerShdw>
                </a:effectLst>
                <a:latin typeface="Comic Sans MS" pitchFamily="66" charset="0"/>
              </a:defRPr>
            </a:lvl4pPr>
            <a:lvl5pPr marL="109538">
              <a:defRPr sz="3000" b="1" i="1">
                <a:solidFill>
                  <a:schemeClr val="tx1"/>
                </a:solidFill>
                <a:effectLst>
                  <a:outerShdw blurRad="38100" dist="38100" dir="2700000" algn="tl">
                    <a:srgbClr val="FFFFFF"/>
                  </a:outerShdw>
                </a:effectLst>
                <a:latin typeface="Comic Sans MS" pitchFamily="66" charset="0"/>
              </a:defRPr>
            </a:lvl5pPr>
            <a:lvl6pPr marL="5667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10239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4811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938338" algn="ctr"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endParaRPr lang="en-US" altLang="en-US" i="0" dirty="0">
              <a:solidFill>
                <a:schemeClr val="bg1"/>
              </a:solidFill>
              <a:effectLst>
                <a:outerShdw blurRad="38100" dist="38100" dir="2700000" algn="tl">
                  <a:srgbClr val="000000"/>
                </a:outerShdw>
              </a:effectLst>
              <a:latin typeface="Liberation Sans" panose="020B0604020202020204" pitchFamily="34" charset="0"/>
            </a:endParaRPr>
          </a:p>
        </p:txBody>
      </p:sp>
      <p:sp>
        <p:nvSpPr>
          <p:cNvPr id="880650" name="Rectangle 10"/>
          <p:cNvSpPr>
            <a:spLocks noChangeArrowheads="1"/>
          </p:cNvSpPr>
          <p:nvPr/>
        </p:nvSpPr>
        <p:spPr bwMode="auto">
          <a:xfrm>
            <a:off x="381001" y="3028161"/>
            <a:ext cx="283247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pPr>
            <a:r>
              <a:rPr lang="en-US" altLang="en-US" sz="2300" dirty="0">
                <a:latin typeface="Liberation Sans" panose="020B0604020202020204" pitchFamily="34" charset="0"/>
              </a:rPr>
              <a:t>Important internal control principle—segregation of record-keeping from physical custody.</a:t>
            </a:r>
          </a:p>
        </p:txBody>
      </p:sp>
      <p:sp>
        <p:nvSpPr>
          <p:cNvPr id="880651" name="Text Box 11"/>
          <p:cNvSpPr txBox="1">
            <a:spLocks noChangeArrowheads="1"/>
          </p:cNvSpPr>
          <p:nvPr/>
        </p:nvSpPr>
        <p:spPr bwMode="auto">
          <a:xfrm>
            <a:off x="381001" y="1752600"/>
            <a:ext cx="2667000"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600" b="1" dirty="0" smtClean="0">
                <a:solidFill>
                  <a:srgbClr val="006600"/>
                </a:solidFill>
                <a:latin typeface="Liberation Sans" panose="020B0604020202020204" pitchFamily="34" charset="0"/>
              </a:rPr>
              <a:t>OVER-THE-COUNTER RECEIPTS</a:t>
            </a:r>
            <a:endParaRPr lang="en-US" altLang="en-US" sz="2600" b="1" dirty="0">
              <a:solidFill>
                <a:srgbClr val="006600"/>
              </a:solidFill>
              <a:latin typeface="Liberation Sans" panose="020B0604020202020204" pitchFamily="34" charset="0"/>
            </a:endParaRPr>
          </a:p>
        </p:txBody>
      </p:sp>
      <p:sp>
        <p:nvSpPr>
          <p:cNvPr id="10" name="Rectangle 2"/>
          <p:cNvSpPr>
            <a:spLocks noChangeArrowheads="1"/>
          </p:cNvSpPr>
          <p:nvPr/>
        </p:nvSpPr>
        <p:spPr bwMode="auto">
          <a:xfrm>
            <a:off x="381000" y="304800"/>
            <a:ext cx="2832479"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rgbClr val="CC0000"/>
                </a:solidFill>
                <a:latin typeface="Liberation Sans" panose="020B0604020202020204" pitchFamily="34" charset="0"/>
              </a:rPr>
              <a:t>	</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1" y="1524000"/>
            <a:ext cx="290867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1232279" y="5620434"/>
            <a:ext cx="2057400" cy="646331"/>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7-5</a:t>
            </a:r>
            <a:endParaRPr lang="en-US" sz="1200" b="1" dirty="0">
              <a:latin typeface="Liberation Sans" panose="020B0604020202020204" pitchFamily="34" charset="0"/>
            </a:endParaRPr>
          </a:p>
          <a:p>
            <a:pPr algn="l"/>
            <a:r>
              <a:rPr lang="en-US" sz="1200" dirty="0">
                <a:latin typeface="Liberation Sans" panose="020B0604020202020204" pitchFamily="34" charset="0"/>
              </a:rPr>
              <a:t>Control of over-the-counter</a:t>
            </a:r>
          </a:p>
          <a:p>
            <a:pPr algn="l"/>
            <a:r>
              <a:rPr lang="en-US" sz="1200" dirty="0">
                <a:latin typeface="Liberation Sans" panose="020B0604020202020204" pitchFamily="34" charset="0"/>
              </a:rPr>
              <a:t>receipts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4882"/>
            <a:ext cx="5442865" cy="582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7</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59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Define </a:t>
            </a:r>
            <a:r>
              <a:rPr lang="en-US" sz="1900" dirty="0">
                <a:latin typeface="Liberation Sans" panose="020B0604020202020204" pitchFamily="34" charset="0"/>
              </a:rPr>
              <a:t>fraud and internal </a:t>
            </a:r>
            <a:r>
              <a:rPr lang="en-US" sz="1900" dirty="0" smtClean="0">
                <a:latin typeface="Liberation Sans" panose="020B0604020202020204" pitchFamily="34" charset="0"/>
              </a:rPr>
              <a:t>control.</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principles of internal </a:t>
            </a:r>
            <a:r>
              <a:rPr lang="en-US" sz="1900" dirty="0" smtClean="0">
                <a:latin typeface="Liberation Sans" panose="020B0604020202020204" pitchFamily="34" charset="0"/>
              </a:rPr>
              <a:t>control activities.</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applications of internal </a:t>
            </a:r>
            <a:r>
              <a:rPr lang="en-US" sz="1900" dirty="0" smtClean="0">
                <a:latin typeface="Liberation Sans" panose="020B0604020202020204" pitchFamily="34" charset="0"/>
              </a:rPr>
              <a:t>control principles </a:t>
            </a:r>
            <a:r>
              <a:rPr lang="en-US" sz="1900" dirty="0">
                <a:latin typeface="Liberation Sans" panose="020B0604020202020204" pitchFamily="34" charset="0"/>
              </a:rPr>
              <a:t>to cash </a:t>
            </a:r>
            <a:r>
              <a:rPr lang="en-US" sz="1900" dirty="0" smtClean="0">
                <a:latin typeface="Liberation Sans" panose="020B0604020202020204" pitchFamily="34" charset="0"/>
              </a:rPr>
              <a:t>receipts.</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applications of internal </a:t>
            </a:r>
            <a:r>
              <a:rPr lang="en-US" sz="1900" dirty="0" smtClean="0">
                <a:latin typeface="Liberation Sans" panose="020B0604020202020204" pitchFamily="34" charset="0"/>
              </a:rPr>
              <a:t>control principles </a:t>
            </a:r>
            <a:r>
              <a:rPr lang="en-US" sz="1900" dirty="0">
                <a:latin typeface="Liberation Sans" panose="020B0604020202020204" pitchFamily="34" charset="0"/>
              </a:rPr>
              <a:t>to cash disbursements</a:t>
            </a:r>
            <a:r>
              <a:rPr lang="en-US" sz="19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Describe </a:t>
            </a:r>
            <a:r>
              <a:rPr lang="en-US" sz="1900" dirty="0">
                <a:latin typeface="Liberation Sans" panose="020B0604020202020204" pitchFamily="34" charset="0"/>
              </a:rPr>
              <a:t>the operation of a petty cash </a:t>
            </a:r>
            <a:r>
              <a:rPr lang="en-US" sz="1900" dirty="0" smtClean="0">
                <a:latin typeface="Liberation Sans" panose="020B0604020202020204" pitchFamily="34" charset="0"/>
              </a:rPr>
              <a:t>fund.</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Indicate </a:t>
            </a:r>
            <a:r>
              <a:rPr lang="en-US" sz="1900" dirty="0">
                <a:latin typeface="Liberation Sans" panose="020B0604020202020204" pitchFamily="34" charset="0"/>
              </a:rPr>
              <a:t>the control features of a bank </a:t>
            </a:r>
            <a:r>
              <a:rPr lang="en-US" sz="1900" dirty="0" smtClean="0">
                <a:latin typeface="Liberation Sans" panose="020B0604020202020204" pitchFamily="34" charset="0"/>
              </a:rPr>
              <a:t>account.</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bank </a:t>
            </a:r>
            <a:r>
              <a:rPr lang="en-US" sz="1900" dirty="0" smtClean="0">
                <a:latin typeface="Liberation Sans" panose="020B0604020202020204" pitchFamily="34" charset="0"/>
              </a:rPr>
              <a:t>reconciliation.</a:t>
            </a:r>
          </a:p>
          <a:p>
            <a:pPr marL="341313" indent="-341313" algn="l" defTabSz="865188" eaLnBrk="1" hangingPunct="1">
              <a:lnSpc>
                <a:spcPct val="114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reporting of cash.</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98752"/>
            <a:ext cx="6781800" cy="13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100" b="1" dirty="0" smtClean="0">
                <a:solidFill>
                  <a:srgbClr val="5F5F5F"/>
                </a:solidFill>
                <a:latin typeface="Liberation Sans" panose="020B0604020202020204" pitchFamily="34" charset="0"/>
              </a:rPr>
              <a:t>Fraud, Internal Control, and Cash</a:t>
            </a:r>
            <a:endParaRPr lang="en-US" altLang="en-US" sz="41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28190858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Text Box 3"/>
          <p:cNvSpPr txBox="1">
            <a:spLocks noChangeArrowheads="1"/>
          </p:cNvSpPr>
          <p:nvPr/>
        </p:nvSpPr>
        <p:spPr bwMode="auto">
          <a:xfrm>
            <a:off x="609600" y="1295400"/>
            <a:ext cx="7924800" cy="46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23888" indent="-447675"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MAIL RECEIPTS</a:t>
            </a:r>
          </a:p>
          <a:p>
            <a:pPr lvl="1">
              <a:lnSpc>
                <a:spcPct val="125000"/>
              </a:lnSpc>
              <a:spcBef>
                <a:spcPts val="1200"/>
              </a:spcBef>
              <a:buClr>
                <a:srgbClr val="CC0000"/>
              </a:buClr>
              <a:buSzPct val="80000"/>
              <a:buFont typeface="Wingdings" pitchFamily="2" charset="2"/>
              <a:buChar char="u"/>
            </a:pPr>
            <a:r>
              <a:rPr lang="en-US" altLang="en-US" sz="2200" dirty="0" smtClean="0">
                <a:latin typeface="Liberation Sans" panose="020B0604020202020204" pitchFamily="34" charset="0"/>
              </a:rPr>
              <a:t>Mail </a:t>
            </a:r>
            <a:r>
              <a:rPr lang="en-US" altLang="en-US" sz="2200" dirty="0">
                <a:latin typeface="Liberation Sans" panose="020B0604020202020204" pitchFamily="34" charset="0"/>
              </a:rPr>
              <a:t>receipts should be </a:t>
            </a:r>
            <a:r>
              <a:rPr lang="en-US" altLang="en-US" sz="2200" b="1" dirty="0">
                <a:latin typeface="Liberation Sans" panose="020B0604020202020204" pitchFamily="34" charset="0"/>
              </a:rPr>
              <a:t>opened by two people</a:t>
            </a:r>
            <a:r>
              <a:rPr lang="en-US" altLang="en-US" sz="2200" dirty="0">
                <a:latin typeface="Liberation Sans" panose="020B0604020202020204" pitchFamily="34" charset="0"/>
              </a:rPr>
              <a:t>, a list prepared, and each check endorsed “For Deposit Only.” </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Each mail </a:t>
            </a:r>
            <a:r>
              <a:rPr lang="en-US" altLang="en-US" sz="2200" b="1" dirty="0">
                <a:latin typeface="Liberation Sans" panose="020B0604020202020204" pitchFamily="34" charset="0"/>
              </a:rPr>
              <a:t>clerk signs the list</a:t>
            </a:r>
            <a:r>
              <a:rPr lang="en-US" altLang="en-US" sz="2200" dirty="0">
                <a:latin typeface="Liberation Sans" panose="020B0604020202020204" pitchFamily="34" charset="0"/>
              </a:rPr>
              <a:t> to establish responsibility for the data. </a:t>
            </a:r>
          </a:p>
          <a:p>
            <a:pPr lvl="1">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Original copy of the list</a:t>
            </a:r>
            <a:r>
              <a:rPr lang="en-US" altLang="en-US" sz="2200" dirty="0">
                <a:latin typeface="Liberation Sans" panose="020B0604020202020204" pitchFamily="34" charset="0"/>
              </a:rPr>
              <a:t>, along with the checks, is sent to the cashier’s department. </a:t>
            </a:r>
          </a:p>
          <a:p>
            <a:pPr lvl="1">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Copy of the list</a:t>
            </a:r>
            <a:r>
              <a:rPr lang="en-US" altLang="en-US" sz="2200" dirty="0">
                <a:latin typeface="Liberation Sans" panose="020B0604020202020204" pitchFamily="34" charset="0"/>
              </a:rPr>
              <a:t> is sent to the accounting department for recording.  Clerks also keep a copy.</a:t>
            </a: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6218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Permitting </a:t>
            </a:r>
            <a:r>
              <a:rPr lang="en-US" sz="2300" dirty="0">
                <a:latin typeface="Liberation Sans" panose="020B0604020202020204" pitchFamily="34" charset="0"/>
              </a:rPr>
              <a:t>only designated personnel such as </a:t>
            </a:r>
            <a:r>
              <a:rPr lang="en-US" sz="2300" dirty="0" smtClean="0">
                <a:latin typeface="Liberation Sans" panose="020B0604020202020204" pitchFamily="34" charset="0"/>
              </a:rPr>
              <a:t>cashiers to </a:t>
            </a:r>
            <a:r>
              <a:rPr lang="en-US" sz="2300" dirty="0">
                <a:latin typeface="Liberation Sans" panose="020B0604020202020204" pitchFamily="34" charset="0"/>
              </a:rPr>
              <a:t>handle cash receipts is an application of </a:t>
            </a:r>
            <a:r>
              <a:rPr lang="en-US" sz="2300" dirty="0" smtClean="0">
                <a:latin typeface="Liberation Sans" panose="020B0604020202020204" pitchFamily="34" charset="0"/>
              </a:rPr>
              <a:t>the principle </a:t>
            </a:r>
            <a:r>
              <a:rPr lang="en-US" sz="2300" dirty="0">
                <a:latin typeface="Liberation Sans" panose="020B0604020202020204" pitchFamily="34" charset="0"/>
              </a:rPr>
              <a:t>of</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segregation </a:t>
            </a:r>
            <a:r>
              <a:rPr lang="en-US" sz="2300" dirty="0">
                <a:latin typeface="Liberation Sans" panose="020B0604020202020204" pitchFamily="34" charset="0"/>
              </a:rPr>
              <a:t>of duties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independent </a:t>
            </a:r>
            <a:r>
              <a:rPr lang="en-US" sz="2300" dirty="0">
                <a:latin typeface="Liberation Sans" panose="020B0604020202020204" pitchFamily="34" charset="0"/>
              </a:rPr>
              <a:t>internal </a:t>
            </a:r>
            <a:r>
              <a:rPr lang="en-US" sz="2300" dirty="0" smtClean="0">
                <a:latin typeface="Liberation Sans" panose="020B0604020202020204" pitchFamily="34" charset="0"/>
              </a:rPr>
              <a:t>verification.</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human </a:t>
            </a:r>
            <a:r>
              <a:rPr lang="en-US" sz="2300" dirty="0">
                <a:latin typeface="Liberation Sans" panose="020B0604020202020204" pitchFamily="34" charset="0"/>
              </a:rPr>
              <a:t>resource controls.</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Receipt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2059840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5" name="Text Box 5"/>
          <p:cNvSpPr txBox="1">
            <a:spLocks noChangeArrowheads="1"/>
          </p:cNvSpPr>
          <p:nvPr/>
        </p:nvSpPr>
        <p:spPr bwMode="auto">
          <a:xfrm>
            <a:off x="609600" y="1295400"/>
            <a:ext cx="6324600" cy="365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300" b="1" dirty="0">
                <a:solidFill>
                  <a:schemeClr val="folHlink"/>
                </a:solidFill>
                <a:latin typeface="Liberation Sans" panose="020B0604020202020204" pitchFamily="34" charset="0"/>
              </a:rPr>
              <a:t>Generally</a:t>
            </a:r>
            <a:r>
              <a:rPr lang="en-US" altLang="en-US" sz="2300" dirty="0">
                <a:solidFill>
                  <a:schemeClr val="folHlink"/>
                </a:solidFill>
                <a:latin typeface="Liberation Sans" panose="020B0604020202020204" pitchFamily="34" charset="0"/>
              </a:rPr>
              <a:t>, internal control over cash disbursements is more effective when companies </a:t>
            </a:r>
            <a:r>
              <a:rPr lang="en-US" altLang="en-US" sz="2300" b="1" dirty="0">
                <a:solidFill>
                  <a:schemeClr val="folHlink"/>
                </a:solidFill>
                <a:latin typeface="Liberation Sans" panose="020B0604020202020204" pitchFamily="34" charset="0"/>
              </a:rPr>
              <a:t>pay by check or electronic funds transfer (EFT)</a:t>
            </a:r>
            <a:r>
              <a:rPr lang="en-US" altLang="en-US" sz="2300" dirty="0">
                <a:solidFill>
                  <a:schemeClr val="folHlink"/>
                </a:solidFill>
                <a:latin typeface="Liberation Sans" panose="020B0604020202020204" pitchFamily="34" charset="0"/>
              </a:rPr>
              <a:t> rather than by cash.</a:t>
            </a:r>
          </a:p>
          <a:p>
            <a:pPr>
              <a:lnSpc>
                <a:spcPct val="125000"/>
              </a:lnSpc>
              <a:spcBef>
                <a:spcPts val="1200"/>
              </a:spcBef>
              <a:buClr>
                <a:srgbClr val="800000"/>
              </a:buClr>
              <a:buSzPct val="80000"/>
            </a:pPr>
            <a:r>
              <a:rPr lang="en-US" altLang="en-US" sz="2300" b="1" dirty="0">
                <a:solidFill>
                  <a:schemeClr val="folHlink"/>
                </a:solidFill>
                <a:latin typeface="Liberation Sans" panose="020B0604020202020204" pitchFamily="34" charset="0"/>
              </a:rPr>
              <a:t>Applications:</a:t>
            </a:r>
          </a:p>
          <a:p>
            <a:pPr lvl="1">
              <a:lnSpc>
                <a:spcPct val="125000"/>
              </a:lnSpc>
              <a:spcBef>
                <a:spcPts val="1200"/>
              </a:spcBef>
              <a:buClr>
                <a:srgbClr val="CC0000"/>
              </a:buClr>
              <a:buSzPct val="80000"/>
              <a:buFont typeface="Wingdings" pitchFamily="2" charset="2"/>
              <a:buChar char="u"/>
            </a:pPr>
            <a:r>
              <a:rPr lang="en-US" altLang="en-US" sz="2300" b="1" dirty="0">
                <a:latin typeface="Liberation Sans" panose="020B0604020202020204" pitchFamily="34" charset="0"/>
              </a:rPr>
              <a:t>Voucher System Controls</a:t>
            </a:r>
          </a:p>
          <a:p>
            <a:pPr lvl="1">
              <a:lnSpc>
                <a:spcPct val="125000"/>
              </a:lnSpc>
              <a:spcBef>
                <a:spcPts val="1200"/>
              </a:spcBef>
              <a:buClr>
                <a:srgbClr val="CC0000"/>
              </a:buClr>
              <a:buSzPct val="80000"/>
              <a:buFont typeface="Wingdings" pitchFamily="2" charset="2"/>
              <a:buChar char="u"/>
            </a:pPr>
            <a:r>
              <a:rPr lang="en-US" altLang="en-US" sz="2300" b="1" dirty="0">
                <a:latin typeface="Liberation Sans" panose="020B0604020202020204" pitchFamily="34" charset="0"/>
              </a:rPr>
              <a:t>Petty Cash </a:t>
            </a:r>
            <a:r>
              <a:rPr lang="en-US" altLang="en-US" sz="2300" b="1" dirty="0" smtClean="0">
                <a:latin typeface="Liberation Sans" panose="020B0604020202020204" pitchFamily="34" charset="0"/>
              </a:rPr>
              <a:t>Fund</a:t>
            </a:r>
            <a:endParaRPr lang="en-US" altLang="en-US" sz="2300" b="1" dirty="0">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a:p>
            <a:pPr algn="l"/>
            <a:r>
              <a:rPr lang="en-US" altLang="en-US" sz="3200" b="1" dirty="0" smtClean="0">
                <a:solidFill>
                  <a:schemeClr val="tx2">
                    <a:lumMod val="50000"/>
                  </a:schemeClr>
                </a:solidFill>
                <a:latin typeface="Liberation Sans" panose="020B0604020202020204" pitchFamily="34" charset="0"/>
              </a:rPr>
              <a:t>	</a:t>
            </a:r>
            <a:endParaRPr lang="en-US" altLang="en-US" sz="3200" b="1" i="0" dirty="0">
              <a:solidFill>
                <a:schemeClr val="tx2">
                  <a:lumMod val="50000"/>
                </a:schemeClr>
              </a:solidFill>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6" name="Rectangle 5"/>
          <p:cNvSpPr/>
          <p:nvPr/>
        </p:nvSpPr>
        <p:spPr>
          <a:xfrm>
            <a:off x="7276501" y="1039504"/>
            <a:ext cx="1791299"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applications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t>
            </a:r>
            <a:r>
              <a:rPr lang="en-US" sz="1400" b="1" dirty="0" smtClean="0">
                <a:latin typeface="Liberation Sans" panose="020B0604020202020204" pitchFamily="34" charset="0"/>
              </a:rPr>
              <a:t>principles to </a:t>
            </a:r>
            <a:r>
              <a:rPr lang="en-US" sz="1400" b="1" dirty="0">
                <a:latin typeface="Liberation Sans" panose="020B0604020202020204" pitchFamily="34" charset="0"/>
              </a:rPr>
              <a:t>cash </a:t>
            </a:r>
            <a:r>
              <a:rPr lang="en-US" sz="1400" b="1" dirty="0" smtClean="0">
                <a:latin typeface="Liberation Sans" panose="020B0604020202020204" pitchFamily="34" charset="0"/>
              </a:rPr>
              <a:t>disbursements.</a:t>
            </a:r>
            <a:endParaRPr lang="en-US" sz="1400" b="1" dirty="0">
              <a:latin typeface="Liberation Sans" panose="020B0604020202020204" pitchFamily="34" charset="0"/>
            </a:endParaRPr>
          </a:p>
        </p:txBody>
      </p:sp>
      <p:cxnSp>
        <p:nvCxnSpPr>
          <p:cNvPr id="9" name="Straight Connector 8"/>
          <p:cNvCxnSpPr/>
          <p:nvPr/>
        </p:nvCxnSpPr>
        <p:spPr bwMode="auto">
          <a:xfrm>
            <a:off x="7147279" y="976952"/>
            <a:ext cx="0" cy="168925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58" name="Rectangle 26"/>
          <p:cNvSpPr>
            <a:spLocks noChangeArrowheads="1"/>
          </p:cNvSpPr>
          <p:nvPr/>
        </p:nvSpPr>
        <p:spPr bwMode="auto">
          <a:xfrm>
            <a:off x="2438400" y="2743200"/>
            <a:ext cx="2362200" cy="2057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6085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735229"/>
            <a:ext cx="4191000" cy="297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2"/>
          <p:cNvSpPr>
            <a:spLocks noChangeShapeType="1"/>
          </p:cNvSpPr>
          <p:nvPr/>
        </p:nvSpPr>
        <p:spPr bwMode="auto">
          <a:xfrm>
            <a:off x="304800" y="1524000"/>
            <a:ext cx="42672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411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Disbursement Controls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211" y="228600"/>
            <a:ext cx="3317371" cy="327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53" y="1905000"/>
            <a:ext cx="3118436" cy="381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95400" y="6066432"/>
            <a:ext cx="25146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Arial" charset="0"/>
              </a:rPr>
              <a:t>Illustration 7-6</a:t>
            </a:r>
            <a:endParaRPr lang="en-US" sz="1200" b="1" dirty="0">
              <a:latin typeface="Arial" charset="0"/>
            </a:endParaRPr>
          </a:p>
          <a:p>
            <a:pPr algn="l"/>
            <a:r>
              <a:rPr lang="en-US" sz="1200" dirty="0">
                <a:latin typeface="Arial" charset="0"/>
              </a:rPr>
              <a:t>Application of internal control</a:t>
            </a:r>
          </a:p>
          <a:p>
            <a:pPr algn="l"/>
            <a:r>
              <a:rPr lang="en-US" sz="1200" dirty="0">
                <a:latin typeface="Arial" charset="0"/>
              </a:rPr>
              <a:t>principles to cash disbursements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612188" cy="329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289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24400"/>
            <a:ext cx="24765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2909" name="Rectangle 29"/>
          <p:cNvSpPr>
            <a:spLocks noChangeArrowheads="1"/>
          </p:cNvSpPr>
          <p:nvPr/>
        </p:nvSpPr>
        <p:spPr bwMode="auto">
          <a:xfrm>
            <a:off x="6019800" y="4648200"/>
            <a:ext cx="2667000" cy="1676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62908"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7" y="4724400"/>
            <a:ext cx="1624013"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2912" name="Rectangle 32"/>
          <p:cNvSpPr>
            <a:spLocks noChangeArrowheads="1"/>
          </p:cNvSpPr>
          <p:nvPr/>
        </p:nvSpPr>
        <p:spPr bwMode="auto">
          <a:xfrm>
            <a:off x="6705600" y="1143000"/>
            <a:ext cx="2209800" cy="2971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04800"/>
            <a:ext cx="2860359" cy="37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1295400" y="5943600"/>
            <a:ext cx="25146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Arial" charset="0"/>
              </a:rPr>
              <a:t>Illustration 7-6</a:t>
            </a:r>
            <a:endParaRPr lang="en-US" sz="1200" b="1" dirty="0">
              <a:latin typeface="Arial" charset="0"/>
            </a:endParaRPr>
          </a:p>
          <a:p>
            <a:pPr algn="l"/>
            <a:r>
              <a:rPr lang="en-US" sz="1200" dirty="0">
                <a:latin typeface="Arial" charset="0"/>
              </a:rPr>
              <a:t>Application of internal control</a:t>
            </a:r>
          </a:p>
          <a:p>
            <a:pPr algn="l"/>
            <a:r>
              <a:rPr lang="en-US" sz="1200" dirty="0">
                <a:latin typeface="Arial" charset="0"/>
              </a:rPr>
              <a:t>principles to cash disbursements</a:t>
            </a:r>
          </a:p>
        </p:txBody>
      </p:sp>
      <p:pic>
        <p:nvPicPr>
          <p:cNvPr id="2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497448"/>
            <a:ext cx="1905000" cy="182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3" name="Line 12"/>
          <p:cNvSpPr>
            <a:spLocks noChangeShapeType="1"/>
          </p:cNvSpPr>
          <p:nvPr/>
        </p:nvSpPr>
        <p:spPr bwMode="auto">
          <a:xfrm>
            <a:off x="304800" y="1524000"/>
            <a:ext cx="42672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4114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Disbursement Controls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479217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8"/>
            <a:ext cx="8001000" cy="3553111"/>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The </a:t>
            </a:r>
            <a:r>
              <a:rPr lang="en-US" sz="2300" dirty="0">
                <a:latin typeface="Liberation Sans" panose="020B0604020202020204" pitchFamily="34" charset="0"/>
              </a:rPr>
              <a:t>use of prenumbered checks in disbursing cash </a:t>
            </a:r>
            <a:r>
              <a:rPr lang="en-US" sz="2300" dirty="0" smtClean="0">
                <a:latin typeface="Liberation Sans" panose="020B0604020202020204" pitchFamily="34" charset="0"/>
              </a:rPr>
              <a:t>is an </a:t>
            </a:r>
            <a:r>
              <a:rPr lang="en-US" sz="2300" dirty="0">
                <a:latin typeface="Liberation Sans" panose="020B0604020202020204" pitchFamily="34" charset="0"/>
              </a:rPr>
              <a:t>application of the principle of</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establishment </a:t>
            </a:r>
            <a:r>
              <a:rPr lang="en-US" sz="2300" dirty="0">
                <a:latin typeface="Liberation Sans" panose="020B0604020202020204" pitchFamily="34" charset="0"/>
              </a:rPr>
              <a:t>of responsibility</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segregation </a:t>
            </a:r>
            <a:r>
              <a:rPr lang="en-US" sz="2300" dirty="0">
                <a:latin typeface="Liberation Sans" panose="020B0604020202020204" pitchFamily="34" charset="0"/>
              </a:rPr>
              <a:t>of duties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physical </a:t>
            </a:r>
            <a:r>
              <a:rPr lang="en-US" sz="2300" dirty="0">
                <a:latin typeface="Liberation Sans" panose="020B0604020202020204" pitchFamily="34" charset="0"/>
              </a:rPr>
              <a:t>controls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documentation </a:t>
            </a:r>
            <a:r>
              <a:rPr lang="en-US" sz="2300" dirty="0">
                <a:latin typeface="Liberation Sans" panose="020B0604020202020204" pitchFamily="34" charset="0"/>
              </a:rPr>
              <a:t>procedures.</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12873401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09600" y="1295400"/>
            <a:ext cx="7696200" cy="3114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800" b="1" dirty="0" smtClean="0">
                <a:solidFill>
                  <a:srgbClr val="006600"/>
                </a:solidFill>
                <a:latin typeface="Liberation Sans" panose="020B0604020202020204" pitchFamily="34" charset="0"/>
              </a:rPr>
              <a:t>VOUCHER SYSTEM CONTROLS </a:t>
            </a:r>
          </a:p>
          <a:p>
            <a:pPr lvl="1">
              <a:lnSpc>
                <a:spcPct val="125000"/>
              </a:lnSpc>
              <a:spcBef>
                <a:spcPts val="12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A </a:t>
            </a:r>
            <a:r>
              <a:rPr lang="en-US" altLang="en-US" sz="2200" dirty="0">
                <a:solidFill>
                  <a:srgbClr val="000000"/>
                </a:solidFill>
                <a:latin typeface="Liberation Sans" panose="020B0604020202020204" pitchFamily="34" charset="0"/>
              </a:rPr>
              <a:t>network of approvals by authorized individuals, acting independently, to ensure all disbursements by check are proper.</a:t>
            </a:r>
          </a:p>
          <a:p>
            <a:pPr lvl="1">
              <a:lnSpc>
                <a:spcPct val="125000"/>
              </a:lnSpc>
              <a:spcBef>
                <a:spcPts val="12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A </a:t>
            </a:r>
            <a:r>
              <a:rPr lang="en-US" altLang="en-US" sz="2200" b="1" dirty="0">
                <a:solidFill>
                  <a:schemeClr val="tx2">
                    <a:lumMod val="50000"/>
                  </a:schemeClr>
                </a:solidFill>
                <a:latin typeface="Liberation Sans" panose="020B0604020202020204" pitchFamily="34" charset="0"/>
              </a:rPr>
              <a:t>voucher</a:t>
            </a:r>
            <a:r>
              <a:rPr lang="en-US" altLang="en-US" sz="2200" b="1" dirty="0">
                <a:solidFill>
                  <a:srgbClr val="00FFFF"/>
                </a:solidFill>
                <a:latin typeface="Liberation Sans" panose="020B0604020202020204" pitchFamily="34" charset="0"/>
              </a:rPr>
              <a:t> </a:t>
            </a:r>
            <a:r>
              <a:rPr lang="en-US" altLang="en-US" sz="2200" dirty="0">
                <a:solidFill>
                  <a:srgbClr val="000000"/>
                </a:solidFill>
                <a:latin typeface="Liberation Sans" panose="020B0604020202020204" pitchFamily="34" charset="0"/>
              </a:rPr>
              <a:t>is an authorization form prepared for each expenditure in a voucher system.</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Cash Disbursement Controls</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1026"/>
          <p:cNvSpPr txBox="1">
            <a:spLocks noChangeArrowheads="1"/>
          </p:cNvSpPr>
          <p:nvPr/>
        </p:nvSpPr>
        <p:spPr bwMode="auto">
          <a:xfrm>
            <a:off x="609600" y="1295400"/>
            <a:ext cx="7696200"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500" b="1" dirty="0">
                <a:solidFill>
                  <a:schemeClr val="tx2">
                    <a:lumMod val="75000"/>
                  </a:schemeClr>
                </a:solidFill>
                <a:latin typeface="Liberation Sans" panose="020B0604020202020204" pitchFamily="34" charset="0"/>
              </a:rPr>
              <a:t>Petty Cash Fund</a:t>
            </a:r>
            <a:r>
              <a:rPr lang="en-US" altLang="en-US" sz="2600" dirty="0">
                <a:solidFill>
                  <a:schemeClr val="tx2">
                    <a:lumMod val="75000"/>
                  </a:schemeClr>
                </a:solidFill>
                <a:latin typeface="Liberation Sans" panose="020B0604020202020204" pitchFamily="34" charset="0"/>
              </a:rPr>
              <a:t> </a:t>
            </a:r>
            <a:r>
              <a:rPr lang="en-US" altLang="en-US" sz="2600" dirty="0">
                <a:solidFill>
                  <a:schemeClr val="folHlink"/>
                </a:solidFill>
                <a:latin typeface="Liberation Sans" panose="020B0604020202020204" pitchFamily="34" charset="0"/>
              </a:rPr>
              <a:t>- </a:t>
            </a:r>
            <a:r>
              <a:rPr lang="en-US" altLang="en-US" sz="2200" dirty="0">
                <a:solidFill>
                  <a:schemeClr val="folHlink"/>
                </a:solidFill>
                <a:latin typeface="Liberation Sans" panose="020B0604020202020204" pitchFamily="34" charset="0"/>
              </a:rPr>
              <a:t>U</a:t>
            </a:r>
            <a:r>
              <a:rPr lang="en-US" altLang="en-US" sz="2200" dirty="0">
                <a:solidFill>
                  <a:srgbClr val="000000"/>
                </a:solidFill>
                <a:latin typeface="Liberation Sans" panose="020B0604020202020204" pitchFamily="34" charset="0"/>
              </a:rPr>
              <a:t>sed to pay small amounts.</a:t>
            </a:r>
          </a:p>
          <a:p>
            <a:pPr>
              <a:lnSpc>
                <a:spcPct val="125000"/>
              </a:lnSpc>
              <a:spcBef>
                <a:spcPts val="1200"/>
              </a:spcBef>
              <a:buClr>
                <a:srgbClr val="800000"/>
              </a:buClr>
              <a:buSzPct val="80000"/>
            </a:pPr>
            <a:r>
              <a:rPr lang="en-US" altLang="en-US" sz="2200" dirty="0">
                <a:solidFill>
                  <a:srgbClr val="000000"/>
                </a:solidFill>
                <a:latin typeface="Liberation Sans" panose="020B0604020202020204" pitchFamily="34" charset="0"/>
              </a:rPr>
              <a:t>Involves:</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establishing the fund, </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making payments from the fund, and </a:t>
            </a:r>
          </a:p>
          <a:p>
            <a:pPr lvl="1">
              <a:lnSpc>
                <a:spcPct val="125000"/>
              </a:lnSpc>
              <a:spcBef>
                <a:spcPts val="1200"/>
              </a:spcBef>
              <a:buClr>
                <a:schemeClr val="tx1"/>
              </a:buClr>
              <a:buFontTx/>
              <a:buAutoNum type="arabicPeriod"/>
            </a:pPr>
            <a:r>
              <a:rPr lang="en-US" altLang="en-US" sz="2200" dirty="0">
                <a:solidFill>
                  <a:srgbClr val="000000"/>
                </a:solidFill>
                <a:latin typeface="Liberation Sans" panose="020B0604020202020204" pitchFamily="34" charset="0"/>
              </a:rPr>
              <a:t>replenishing the fund.</a:t>
            </a:r>
            <a:endParaRPr lang="en-US" altLang="en-US" sz="2200" dirty="0">
              <a:solidFill>
                <a:schemeClr val="folHlink"/>
              </a:solidFill>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Petty Cash Fund Controls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6" name="Rectangle 5"/>
          <p:cNvSpPr/>
          <p:nvPr/>
        </p:nvSpPr>
        <p:spPr>
          <a:xfrm>
            <a:off x="7276501" y="1039504"/>
            <a:ext cx="1791299"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a:t>
            </a:r>
            <a:r>
              <a:rPr lang="en-US" sz="1400" b="1" dirty="0" smtClean="0">
                <a:latin typeface="Liberation Sans" panose="020B0604020202020204" pitchFamily="34" charset="0"/>
              </a:rPr>
              <a:t>operation of </a:t>
            </a:r>
            <a:r>
              <a:rPr lang="en-US" sz="1400" b="1" dirty="0">
                <a:latin typeface="Liberation Sans" panose="020B0604020202020204" pitchFamily="34" charset="0"/>
              </a:rPr>
              <a:t>a petty cash fund.</a:t>
            </a:r>
          </a:p>
        </p:txBody>
      </p:sp>
      <p:cxnSp>
        <p:nvCxnSpPr>
          <p:cNvPr id="10" name="Straight Connector 9"/>
          <p:cNvCxnSpPr/>
          <p:nvPr/>
        </p:nvCxnSpPr>
        <p:spPr bwMode="auto">
          <a:xfrm>
            <a:off x="7147279" y="990600"/>
            <a:ext cx="0" cy="1279014"/>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4095284832"/>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Text Box 2"/>
          <p:cNvSpPr txBox="1">
            <a:spLocks noChangeArrowheads="1"/>
          </p:cNvSpPr>
          <p:nvPr/>
        </p:nvSpPr>
        <p:spPr bwMode="auto">
          <a:xfrm>
            <a:off x="609600" y="1295400"/>
            <a:ext cx="8077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Zhu </a:t>
            </a:r>
            <a:r>
              <a:rPr lang="en-US" altLang="en-US" sz="2200" dirty="0" smtClean="0">
                <a:latin typeface="Liberation Sans" panose="020B0604020202020204" pitchFamily="34" charset="0"/>
              </a:rPr>
              <a:t>Ltd. </a:t>
            </a:r>
            <a:r>
              <a:rPr lang="en-US" altLang="en-US" sz="2200" dirty="0">
                <a:latin typeface="Liberation Sans" panose="020B0604020202020204" pitchFamily="34" charset="0"/>
              </a:rPr>
              <a:t>decides to establish a NT$3,000 fund on March 1, the journal entry is:</a:t>
            </a:r>
          </a:p>
        </p:txBody>
      </p:sp>
      <p:sp>
        <p:nvSpPr>
          <p:cNvPr id="807941" name="Text Box 5"/>
          <p:cNvSpPr txBox="1">
            <a:spLocks noChangeArrowheads="1"/>
          </p:cNvSpPr>
          <p:nvPr/>
        </p:nvSpPr>
        <p:spPr bwMode="auto">
          <a:xfrm>
            <a:off x="1828800" y="2667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Petty </a:t>
            </a:r>
            <a:r>
              <a:rPr lang="en-US" altLang="en-US" sz="2200" dirty="0" smtClean="0">
                <a:latin typeface="Liberation Sans" panose="020B0604020202020204" pitchFamily="34" charset="0"/>
                <a:cs typeface="Arial" charset="0"/>
              </a:rPr>
              <a:t>Cash</a:t>
            </a:r>
            <a:r>
              <a:rPr lang="en-US" altLang="en-US" sz="2200" dirty="0">
                <a:latin typeface="Liberation Sans" panose="020B0604020202020204" pitchFamily="34" charset="0"/>
                <a:cs typeface="Arial" charset="0"/>
              </a:rPr>
              <a:t>	3,000</a:t>
            </a:r>
          </a:p>
        </p:txBody>
      </p:sp>
      <p:sp>
        <p:nvSpPr>
          <p:cNvPr id="807942" name="Text Box 6"/>
          <p:cNvSpPr txBox="1">
            <a:spLocks noChangeArrowheads="1"/>
          </p:cNvSpPr>
          <p:nvPr/>
        </p:nvSpPr>
        <p:spPr bwMode="auto">
          <a:xfrm>
            <a:off x="609600" y="26670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a:t>
            </a:r>
          </a:p>
        </p:txBody>
      </p:sp>
      <p:sp>
        <p:nvSpPr>
          <p:cNvPr id="807943" name="Text Box 7"/>
          <p:cNvSpPr txBox="1">
            <a:spLocks noChangeArrowheads="1"/>
          </p:cNvSpPr>
          <p:nvPr/>
        </p:nvSpPr>
        <p:spPr bwMode="auto">
          <a:xfrm>
            <a:off x="1828800" y="3171825"/>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3,000</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006600"/>
                </a:solidFill>
                <a:latin typeface="Liberation Sans" panose="020B0604020202020204" pitchFamily="34" charset="0"/>
              </a:rPr>
              <a:t>ESTABLISHING THE PETTY CASH FUND</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451750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7941"/>
                                        </p:tgtEl>
                                        <p:attrNameLst>
                                          <p:attrName>style.visibility</p:attrName>
                                        </p:attrNameLst>
                                      </p:cBhvr>
                                      <p:to>
                                        <p:strVal val="visible"/>
                                      </p:to>
                                    </p:set>
                                    <p:animEffect transition="in" filter="wipe(left)">
                                      <p:cBhvr>
                                        <p:cTn id="7" dur="500"/>
                                        <p:tgtEl>
                                          <p:spTgt spid="807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7943"/>
                                        </p:tgtEl>
                                        <p:attrNameLst>
                                          <p:attrName>style.visibility</p:attrName>
                                        </p:attrNameLst>
                                      </p:cBhvr>
                                      <p:to>
                                        <p:strVal val="visible"/>
                                      </p:to>
                                    </p:set>
                                    <p:animEffect transition="in" filter="wipe(left)">
                                      <p:cBhvr>
                                        <p:cTn id="12" dur="500"/>
                                        <p:tgtEl>
                                          <p:spTgt spid="80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1" grpId="0" autoUpdateAnimBg="0"/>
      <p:bldP spid="80794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609600" y="1295400"/>
            <a:ext cx="8229600" cy="5216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a:latin typeface="Times New Roman" pitchFamily="18" charset="0"/>
              </a:defRPr>
            </a:lvl1pPr>
            <a:lvl2pPr marL="682625" lvl="1" indent="-450850" algn="l">
              <a:lnSpc>
                <a:spcPct val="125000"/>
              </a:lnSpc>
              <a:spcBef>
                <a:spcPts val="1200"/>
              </a:spcBef>
              <a:buClr>
                <a:srgbClr val="CC0000"/>
              </a:buClr>
              <a:buSzPct val="80000"/>
              <a:buFont typeface="Wingdings" panose="05000000000000000000" pitchFamily="2" charset="2"/>
              <a:buChar char="u"/>
              <a:defRPr sz="2200">
                <a:latin typeface="Liberation Sans" panose="020B0604020202020204" pitchFamily="34" charset="0"/>
              </a:defRPr>
            </a:lvl2pPr>
            <a:lvl3pPr marL="1939925" lvl="2" indent="-450850" algn="l">
              <a:lnSpc>
                <a:spcPct val="125000"/>
              </a:lnSpc>
              <a:spcBef>
                <a:spcPts val="1200"/>
              </a:spcBef>
              <a:buClr>
                <a:srgbClr val="CC0000"/>
              </a:buClr>
              <a:buSzPct val="80000"/>
              <a:buFont typeface="Arial" panose="020B0604020202020204" pitchFamily="34" charset="0"/>
              <a:buChar char="►"/>
              <a:defRPr sz="2100">
                <a:latin typeface="Liberation Sans" panose="020B0604020202020204" pitchFamily="34" charset="0"/>
              </a:defRPr>
            </a:lvl3pPr>
            <a:lvl4pPr marL="2286000" indent="-457200" algn="l">
              <a:defRPr>
                <a:latin typeface="Times New Roman" pitchFamily="18" charset="0"/>
              </a:defRPr>
            </a:lvl4pPr>
            <a:lvl5pPr marL="2857500" indent="-457200" algn="l">
              <a:defRPr>
                <a:latin typeface="Times New Roman" pitchFamily="18" charset="0"/>
              </a:defRPr>
            </a:lvl5pPr>
            <a:lvl6pPr marL="3314700" indent="-457200" eaLnBrk="0" fontAlgn="base" hangingPunct="0">
              <a:spcBef>
                <a:spcPct val="0"/>
              </a:spcBef>
              <a:spcAft>
                <a:spcPct val="0"/>
              </a:spcAft>
              <a:defRPr>
                <a:latin typeface="Times New Roman" pitchFamily="18" charset="0"/>
              </a:defRPr>
            </a:lvl6pPr>
            <a:lvl7pPr marL="3771900" indent="-457200" eaLnBrk="0" fontAlgn="base" hangingPunct="0">
              <a:spcBef>
                <a:spcPct val="0"/>
              </a:spcBef>
              <a:spcAft>
                <a:spcPct val="0"/>
              </a:spcAft>
              <a:defRPr>
                <a:latin typeface="Times New Roman" pitchFamily="18" charset="0"/>
              </a:defRPr>
            </a:lvl7pPr>
            <a:lvl8pPr marL="4229100" indent="-457200" eaLnBrk="0" fontAlgn="base" hangingPunct="0">
              <a:spcBef>
                <a:spcPct val="0"/>
              </a:spcBef>
              <a:spcAft>
                <a:spcPct val="0"/>
              </a:spcAft>
              <a:defRPr>
                <a:latin typeface="Times New Roman" pitchFamily="18" charset="0"/>
              </a:defRPr>
            </a:lvl8pPr>
            <a:lvl9pPr marL="4686300" indent="-457200" eaLnBrk="0" fontAlgn="base" hangingPunct="0">
              <a:spcBef>
                <a:spcPct val="0"/>
              </a:spcBef>
              <a:spcAft>
                <a:spcPct val="0"/>
              </a:spcAft>
              <a:defRPr>
                <a:latin typeface="Times New Roman" pitchFamily="18" charset="0"/>
              </a:defRPr>
            </a:lvl9pPr>
          </a:lstStyle>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Management usually limits the </a:t>
            </a:r>
            <a:r>
              <a:rPr lang="en-US" sz="2200" dirty="0">
                <a:latin typeface="Liberation Sans" panose="020B0604020202020204" pitchFamily="34" charset="0"/>
              </a:rPr>
              <a:t>size of </a:t>
            </a:r>
            <a:r>
              <a:rPr lang="en-US" sz="2200" dirty="0" smtClean="0">
                <a:latin typeface="Liberation Sans" panose="020B0604020202020204" pitchFamily="34" charset="0"/>
              </a:rPr>
              <a:t>expenditures.</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Does </a:t>
            </a:r>
            <a:r>
              <a:rPr lang="en-US" sz="2200" dirty="0">
                <a:latin typeface="Liberation Sans" panose="020B0604020202020204" pitchFamily="34" charset="0"/>
              </a:rPr>
              <a:t>not permit use of </a:t>
            </a:r>
            <a:r>
              <a:rPr lang="en-US" sz="2200" dirty="0" smtClean="0">
                <a:latin typeface="Liberation Sans" panose="020B0604020202020204" pitchFamily="34" charset="0"/>
              </a:rPr>
              <a:t>the fund </a:t>
            </a:r>
            <a:r>
              <a:rPr lang="en-US" sz="2200" dirty="0">
                <a:latin typeface="Liberation Sans" panose="020B0604020202020204" pitchFamily="34" charset="0"/>
              </a:rPr>
              <a:t>for certain types of </a:t>
            </a:r>
            <a:r>
              <a:rPr lang="en-US" sz="2200" dirty="0" smtClean="0">
                <a:latin typeface="Liberation Sans" panose="020B0604020202020204" pitchFamily="34" charset="0"/>
              </a:rPr>
              <a:t>transactions.</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Payments are </a:t>
            </a:r>
            <a:r>
              <a:rPr lang="en-US" sz="2200" dirty="0">
                <a:latin typeface="Liberation Sans" panose="020B0604020202020204" pitchFamily="34" charset="0"/>
              </a:rPr>
              <a:t>documented on a prenumbered </a:t>
            </a:r>
            <a:r>
              <a:rPr lang="en-US" sz="2200" dirty="0" smtClean="0">
                <a:latin typeface="Liberation Sans" panose="020B0604020202020204" pitchFamily="34" charset="0"/>
              </a:rPr>
              <a:t>receipt. </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Signatures </a:t>
            </a:r>
            <a:r>
              <a:rPr lang="en-US" sz="2200" dirty="0">
                <a:latin typeface="Liberation Sans" panose="020B0604020202020204" pitchFamily="34" charset="0"/>
              </a:rPr>
              <a:t>of both the custodian </a:t>
            </a:r>
            <a:r>
              <a:rPr lang="en-US" sz="2200" dirty="0" smtClean="0">
                <a:latin typeface="Liberation Sans" panose="020B0604020202020204" pitchFamily="34" charset="0"/>
              </a:rPr>
              <a:t>and the </a:t>
            </a:r>
            <a:r>
              <a:rPr lang="en-US" sz="2200" dirty="0">
                <a:latin typeface="Liberation Sans" panose="020B0604020202020204" pitchFamily="34" charset="0"/>
              </a:rPr>
              <a:t>individual receiving payment are required on the receipt. </a:t>
            </a:r>
            <a:endParaRPr lang="en-US" sz="2200" dirty="0" smtClean="0">
              <a:latin typeface="Liberation Sans" panose="020B0604020202020204" pitchFamily="34" charset="0"/>
            </a:endParaRP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Supporting documents should </a:t>
            </a:r>
            <a:r>
              <a:rPr lang="en-US" sz="2200" dirty="0">
                <a:latin typeface="Liberation Sans" panose="020B0604020202020204" pitchFamily="34" charset="0"/>
              </a:rPr>
              <a:t>be </a:t>
            </a:r>
            <a:r>
              <a:rPr lang="en-US" sz="2200" dirty="0" smtClean="0">
                <a:latin typeface="Liberation Sans" panose="020B0604020202020204" pitchFamily="34" charset="0"/>
              </a:rPr>
              <a:t>attached to </a:t>
            </a:r>
            <a:r>
              <a:rPr lang="en-US" sz="2200" dirty="0">
                <a:latin typeface="Liberation Sans" panose="020B0604020202020204" pitchFamily="34" charset="0"/>
              </a:rPr>
              <a:t>the </a:t>
            </a:r>
            <a:r>
              <a:rPr lang="en-US" sz="2200" dirty="0" smtClean="0">
                <a:latin typeface="Liberation Sans" panose="020B0604020202020204" pitchFamily="34" charset="0"/>
              </a:rPr>
              <a:t>receipt.</a:t>
            </a: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Custodian </a:t>
            </a:r>
            <a:r>
              <a:rPr lang="en-US" sz="2200" dirty="0">
                <a:latin typeface="Liberation Sans" panose="020B0604020202020204" pitchFamily="34" charset="0"/>
              </a:rPr>
              <a:t>keeps the receipts in the petty cash box until the fund </a:t>
            </a:r>
            <a:r>
              <a:rPr lang="en-US" sz="2200" dirty="0" smtClean="0">
                <a:latin typeface="Liberation Sans" panose="020B0604020202020204" pitchFamily="34" charset="0"/>
              </a:rPr>
              <a:t>is replenished</a:t>
            </a:r>
            <a:r>
              <a:rPr lang="en-US" sz="2200" dirty="0">
                <a:latin typeface="Liberation Sans" panose="020B0604020202020204" pitchFamily="34" charset="0"/>
              </a:rPr>
              <a:t>. </a:t>
            </a:r>
            <a:endParaRPr lang="en-US" sz="2200" dirty="0" smtClean="0">
              <a:latin typeface="Liberation Sans" panose="020B0604020202020204" pitchFamily="34" charset="0"/>
            </a:endParaRPr>
          </a:p>
          <a:p>
            <a:pPr marL="682625" indent="-450850">
              <a:lnSpc>
                <a:spcPct val="120000"/>
              </a:lnSpc>
              <a:spcBef>
                <a:spcPts val="9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Sum </a:t>
            </a:r>
            <a:r>
              <a:rPr lang="en-US" sz="2200" dirty="0">
                <a:latin typeface="Liberation Sans" panose="020B0604020202020204" pitchFamily="34" charset="0"/>
              </a:rPr>
              <a:t>of the </a:t>
            </a:r>
            <a:r>
              <a:rPr lang="en-US" sz="2200" dirty="0" smtClean="0">
                <a:latin typeface="Liberation Sans" panose="020B0604020202020204" pitchFamily="34" charset="0"/>
              </a:rPr>
              <a:t>receipts </a:t>
            </a:r>
            <a:r>
              <a:rPr lang="en-US" sz="2200" dirty="0">
                <a:latin typeface="Liberation Sans" panose="020B0604020202020204" pitchFamily="34" charset="0"/>
              </a:rPr>
              <a:t>and money in the </a:t>
            </a:r>
            <a:r>
              <a:rPr lang="en-US" sz="2200" dirty="0" smtClean="0">
                <a:latin typeface="Liberation Sans" panose="020B0604020202020204" pitchFamily="34" charset="0"/>
              </a:rPr>
              <a:t>fund should </a:t>
            </a:r>
            <a:r>
              <a:rPr lang="en-US" sz="2200" dirty="0">
                <a:latin typeface="Liberation Sans" panose="020B0604020202020204" pitchFamily="34" charset="0"/>
              </a:rPr>
              <a:t>equal the established total at all times</a:t>
            </a:r>
            <a:r>
              <a:rPr 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MAKING PAYMENTS FROM PETTY CASH</a:t>
            </a:r>
            <a:endParaRPr lang="en-US" altLang="en-US" sz="3200" b="1" dirty="0">
              <a:solidFill>
                <a:srgbClr val="006600"/>
              </a:solidFill>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3494353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6781800" y="976952"/>
            <a:ext cx="0" cy="1044234"/>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51407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13821"/>
            <a:ext cx="4757556" cy="288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14050" name="Text Box 2"/>
          <p:cNvSpPr txBox="1">
            <a:spLocks noChangeArrowheads="1"/>
          </p:cNvSpPr>
          <p:nvPr/>
        </p:nvSpPr>
        <p:spPr bwMode="auto">
          <a:xfrm>
            <a:off x="685800" y="1939617"/>
            <a:ext cx="7924800" cy="132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300" dirty="0">
                <a:latin typeface="Liberation Sans" panose="020B0604020202020204" pitchFamily="34" charset="0"/>
              </a:rPr>
              <a:t>Dishonest act by an employee that results </a:t>
            </a:r>
            <a:endParaRPr lang="en-US" altLang="en-US" sz="2300" dirty="0" smtClean="0">
              <a:latin typeface="Liberation Sans" panose="020B0604020202020204" pitchFamily="34" charset="0"/>
            </a:endParaRPr>
          </a:p>
          <a:p>
            <a:pPr>
              <a:lnSpc>
                <a:spcPct val="120000"/>
              </a:lnSpc>
            </a:pPr>
            <a:r>
              <a:rPr lang="en-US" altLang="en-US" sz="2300" dirty="0" smtClean="0">
                <a:latin typeface="Liberation Sans" panose="020B0604020202020204" pitchFamily="34" charset="0"/>
              </a:rPr>
              <a:t>in </a:t>
            </a:r>
            <a:r>
              <a:rPr lang="en-US" altLang="en-US" sz="2300" dirty="0">
                <a:latin typeface="Liberation Sans" panose="020B0604020202020204" pitchFamily="34" charset="0"/>
              </a:rPr>
              <a:t>personal benefit to the employee at a cost to the employer.</a:t>
            </a:r>
          </a:p>
        </p:txBody>
      </p:sp>
      <p:sp>
        <p:nvSpPr>
          <p:cNvPr id="514059" name="Rectangle 11"/>
          <p:cNvSpPr>
            <a:spLocks noChangeArrowheads="1"/>
          </p:cNvSpPr>
          <p:nvPr/>
        </p:nvSpPr>
        <p:spPr bwMode="auto">
          <a:xfrm>
            <a:off x="533400" y="3518849"/>
            <a:ext cx="2819400" cy="1320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pPr>
            <a:r>
              <a:rPr lang="en-US" altLang="en-US" sz="2200" b="1" dirty="0">
                <a:latin typeface="Liberation Sans" panose="020B0604020202020204" pitchFamily="34" charset="0"/>
              </a:rPr>
              <a:t>Three factors</a:t>
            </a:r>
            <a:r>
              <a:rPr lang="en-US" altLang="en-US" sz="2200" dirty="0">
                <a:latin typeface="Liberation Sans" panose="020B0604020202020204" pitchFamily="34" charset="0"/>
              </a:rPr>
              <a:t> that contribute to fraudulent activity.</a:t>
            </a:r>
          </a:p>
        </p:txBody>
      </p:sp>
      <p:sp>
        <p:nvSpPr>
          <p:cNvPr id="514061" name="Rectangle 13"/>
          <p:cNvSpPr>
            <a:spLocks noChangeArrowheads="1"/>
          </p:cNvSpPr>
          <p:nvPr/>
        </p:nvSpPr>
        <p:spPr bwMode="auto">
          <a:xfrm>
            <a:off x="1925922" y="5481936"/>
            <a:ext cx="12378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dirty="0" smtClean="0">
                <a:latin typeface="Liberation Sans" panose="020B0604020202020204" pitchFamily="34" charset="0"/>
              </a:rPr>
              <a:t>Illustration 7-1</a:t>
            </a:r>
          </a:p>
          <a:p>
            <a:pPr algn="l"/>
            <a:r>
              <a:rPr lang="en-US" altLang="en-US" sz="1200" dirty="0" smtClean="0">
                <a:latin typeface="Liberation Sans" panose="020B0604020202020204" pitchFamily="34" charset="0"/>
              </a:rPr>
              <a:t>Fraud triangle</a:t>
            </a:r>
            <a:endParaRPr lang="en-US" altLang="en-US" sz="1200" dirty="0">
              <a:latin typeface="Liberation Sans" panose="020B0604020202020204" pitchFamily="34" charset="0"/>
            </a:endParaRPr>
          </a:p>
        </p:txBody>
      </p:sp>
      <p:sp>
        <p:nvSpPr>
          <p:cNvPr id="589830" name="Text Box 6"/>
          <p:cNvSpPr txBox="1">
            <a:spLocks noChangeArrowheads="1"/>
          </p:cNvSpPr>
          <p:nvPr/>
        </p:nvSpPr>
        <p:spPr bwMode="auto">
          <a:xfrm>
            <a:off x="685800" y="1344304"/>
            <a:ext cx="5638800" cy="519113"/>
          </a:xfrm>
          <a:prstGeom prst="rect">
            <a:avLst/>
          </a:prstGeom>
          <a:noFill/>
          <a:ln w="28575" cap="sq">
            <a:noFill/>
            <a:miter lim="800000"/>
            <a:headEnd type="none" w="sm" len="sm"/>
            <a:tailEnd type="none" w="sm" len="sm"/>
          </a:ln>
          <a:effec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solidFill>
                  <a:srgbClr val="CC0000"/>
                </a:solidFill>
                <a:latin typeface="Liberation Sans" panose="020B0604020202020204" pitchFamily="34" charset="0"/>
              </a:rPr>
              <a:t>Fraud</a:t>
            </a:r>
            <a:endParaRPr lang="en-US" altLang="en-US" sz="2800" b="1" dirty="0">
              <a:solidFill>
                <a:srgbClr val="CC0000"/>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
        <p:nvSpPr>
          <p:cNvPr id="18" name="TextBox 17"/>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Fraud and Internal Control</a:t>
            </a:r>
            <a:endParaRPr lang="en-US" altLang="en-US" dirty="0">
              <a:solidFill>
                <a:schemeClr val="accent3"/>
              </a:solidFill>
            </a:endParaRPr>
          </a:p>
        </p:txBody>
      </p:sp>
      <p:sp>
        <p:nvSpPr>
          <p:cNvPr id="19" name="TextBox 18"/>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0" name="Rectangle 19"/>
          <p:cNvSpPr/>
          <p:nvPr/>
        </p:nvSpPr>
        <p:spPr>
          <a:xfrm>
            <a:off x="6911022" y="1039504"/>
            <a:ext cx="2080578"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Define fraud and internal control.</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on March 15 Zhu’s petty cash custodian requests a check for NT$2,610. The fund contains NT$390 cash and petty cash receipts for postage NT$1,320, freight-out NT$1,140, and miscellaneous expenses NT$150. The general journal entry to record the check is:</a:t>
            </a:r>
          </a:p>
        </p:txBody>
      </p:sp>
      <p:sp>
        <p:nvSpPr>
          <p:cNvPr id="809989" name="Text Box 5"/>
          <p:cNvSpPr txBox="1">
            <a:spLocks noChangeArrowheads="1"/>
          </p:cNvSpPr>
          <p:nvPr/>
        </p:nvSpPr>
        <p:spPr bwMode="auto">
          <a:xfrm>
            <a:off x="1981200" y="3640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Postage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1,320</a:t>
            </a:r>
          </a:p>
        </p:txBody>
      </p:sp>
      <p:sp>
        <p:nvSpPr>
          <p:cNvPr id="809990" name="Text Box 6"/>
          <p:cNvSpPr txBox="1">
            <a:spLocks noChangeArrowheads="1"/>
          </p:cNvSpPr>
          <p:nvPr/>
        </p:nvSpPr>
        <p:spPr bwMode="auto">
          <a:xfrm>
            <a:off x="609600" y="3640138"/>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15</a:t>
            </a:r>
          </a:p>
        </p:txBody>
      </p:sp>
      <p:sp>
        <p:nvSpPr>
          <p:cNvPr id="809991" name="Text Box 7"/>
          <p:cNvSpPr txBox="1">
            <a:spLocks noChangeArrowheads="1"/>
          </p:cNvSpPr>
          <p:nvPr/>
        </p:nvSpPr>
        <p:spPr bwMode="auto">
          <a:xfrm>
            <a:off x="1981200" y="50292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2,610</a:t>
            </a:r>
          </a:p>
        </p:txBody>
      </p:sp>
      <p:sp>
        <p:nvSpPr>
          <p:cNvPr id="809992" name="Text Box 8"/>
          <p:cNvSpPr txBox="1">
            <a:spLocks noChangeArrowheads="1"/>
          </p:cNvSpPr>
          <p:nvPr/>
        </p:nvSpPr>
        <p:spPr bwMode="auto">
          <a:xfrm>
            <a:off x="1981200" y="41148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smtClean="0">
                <a:latin typeface="Liberation Sans" panose="020B0604020202020204" pitchFamily="34" charset="0"/>
                <a:cs typeface="Arial" charset="0"/>
              </a:rPr>
              <a:t>Freight-Out</a:t>
            </a:r>
            <a:r>
              <a:rPr lang="en-US" altLang="en-US" sz="2200" dirty="0">
                <a:latin typeface="Liberation Sans" panose="020B0604020202020204" pitchFamily="34" charset="0"/>
                <a:cs typeface="Arial" charset="0"/>
              </a:rPr>
              <a:t>	1,140</a:t>
            </a:r>
          </a:p>
        </p:txBody>
      </p:sp>
      <p:sp>
        <p:nvSpPr>
          <p:cNvPr id="809993" name="Text Box 9"/>
          <p:cNvSpPr txBox="1">
            <a:spLocks noChangeArrowheads="1"/>
          </p:cNvSpPr>
          <p:nvPr/>
        </p:nvSpPr>
        <p:spPr bwMode="auto">
          <a:xfrm>
            <a:off x="1981200" y="4572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REPLENISHING THE PETTY CASH FUND</a:t>
            </a:r>
            <a:endParaRPr lang="en-US" altLang="en-US" sz="3200" b="1" dirty="0">
              <a:solidFill>
                <a:srgbClr val="0066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031858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989"/>
                                        </p:tgtEl>
                                        <p:attrNameLst>
                                          <p:attrName>style.visibility</p:attrName>
                                        </p:attrNameLst>
                                      </p:cBhvr>
                                      <p:to>
                                        <p:strVal val="visible"/>
                                      </p:to>
                                    </p:set>
                                    <p:animEffect transition="in" filter="wipe(left)">
                                      <p:cBhvr>
                                        <p:cTn id="7" dur="500"/>
                                        <p:tgtEl>
                                          <p:spTgt spid="80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992"/>
                                        </p:tgtEl>
                                        <p:attrNameLst>
                                          <p:attrName>style.visibility</p:attrName>
                                        </p:attrNameLst>
                                      </p:cBhvr>
                                      <p:to>
                                        <p:strVal val="visible"/>
                                      </p:to>
                                    </p:set>
                                    <p:animEffect transition="in" filter="wipe(left)">
                                      <p:cBhvr>
                                        <p:cTn id="12" dur="500"/>
                                        <p:tgtEl>
                                          <p:spTgt spid="8099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9993"/>
                                        </p:tgtEl>
                                        <p:attrNameLst>
                                          <p:attrName>style.visibility</p:attrName>
                                        </p:attrNameLst>
                                      </p:cBhvr>
                                      <p:to>
                                        <p:strVal val="visible"/>
                                      </p:to>
                                    </p:set>
                                    <p:animEffect transition="in" filter="wipe(left)">
                                      <p:cBhvr>
                                        <p:cTn id="17" dur="500"/>
                                        <p:tgtEl>
                                          <p:spTgt spid="809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9991"/>
                                        </p:tgtEl>
                                        <p:attrNameLst>
                                          <p:attrName>style.visibility</p:attrName>
                                        </p:attrNameLst>
                                      </p:cBhvr>
                                      <p:to>
                                        <p:strVal val="visible"/>
                                      </p:to>
                                    </p:set>
                                    <p:animEffect transition="in" filter="wipe(left)">
                                      <p:cBhvr>
                                        <p:cTn id="22" dur="500"/>
                                        <p:tgtEl>
                                          <p:spTgt spid="80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9" grpId="0" autoUpdateAnimBg="0"/>
      <p:bldP spid="809991" grpId="0" autoUpdateAnimBg="0"/>
      <p:bldP spid="809992" grpId="0" autoUpdateAnimBg="0"/>
      <p:bldP spid="80999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609600" y="1295400"/>
            <a:ext cx="82296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Occasionally, the company may need to recognize a cash shortage or overage.  Assume that Zhu’s petty cash custodian has only NT$360 in cash in the fund plus the receipts as listed. The request for reimbursement would, therefore, be for NT$2,640, and Zhu would make the following entry:</a:t>
            </a:r>
          </a:p>
        </p:txBody>
      </p:sp>
      <p:sp>
        <p:nvSpPr>
          <p:cNvPr id="812037" name="Text Box 5"/>
          <p:cNvSpPr txBox="1">
            <a:spLocks noChangeArrowheads="1"/>
          </p:cNvSpPr>
          <p:nvPr/>
        </p:nvSpPr>
        <p:spPr bwMode="auto">
          <a:xfrm>
            <a:off x="1981200" y="3640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Postage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1,320</a:t>
            </a:r>
          </a:p>
        </p:txBody>
      </p:sp>
      <p:sp>
        <p:nvSpPr>
          <p:cNvPr id="812038" name="Text Box 6"/>
          <p:cNvSpPr txBox="1">
            <a:spLocks noChangeArrowheads="1"/>
          </p:cNvSpPr>
          <p:nvPr/>
        </p:nvSpPr>
        <p:spPr bwMode="auto">
          <a:xfrm>
            <a:off x="609600" y="3640138"/>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15</a:t>
            </a:r>
          </a:p>
        </p:txBody>
      </p:sp>
      <p:sp>
        <p:nvSpPr>
          <p:cNvPr id="812039" name="Text Box 7"/>
          <p:cNvSpPr txBox="1">
            <a:spLocks noChangeArrowheads="1"/>
          </p:cNvSpPr>
          <p:nvPr/>
        </p:nvSpPr>
        <p:spPr bwMode="auto">
          <a:xfrm>
            <a:off x="1981200" y="5486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745038" algn="r"/>
                <a:tab pos="6110288" algn="r"/>
              </a:tabLst>
              <a:defRPr sz="2400">
                <a:solidFill>
                  <a:schemeClr val="tx1"/>
                </a:solidFill>
                <a:latin typeface="Times New Roman" pitchFamily="18" charset="0"/>
              </a:defRPr>
            </a:lvl1pPr>
            <a:lvl2pPr marL="1146175" indent="-457200" algn="l">
              <a:tabLst>
                <a:tab pos="4745038" algn="r"/>
                <a:tab pos="6110288" algn="r"/>
              </a:tabLst>
              <a:defRPr sz="2400">
                <a:solidFill>
                  <a:schemeClr val="tx1"/>
                </a:solidFill>
                <a:latin typeface="Times New Roman" pitchFamily="18" charset="0"/>
              </a:defRPr>
            </a:lvl2pPr>
            <a:lvl3pPr marL="1717675" indent="-457200" algn="l">
              <a:tabLst>
                <a:tab pos="4745038" algn="r"/>
                <a:tab pos="6110288" algn="r"/>
              </a:tabLst>
              <a:defRPr sz="2400">
                <a:solidFill>
                  <a:schemeClr val="tx1"/>
                </a:solidFill>
                <a:latin typeface="Times New Roman" pitchFamily="18" charset="0"/>
              </a:defRPr>
            </a:lvl3pPr>
            <a:lvl4pPr marL="2289175" indent="-457200" algn="l">
              <a:tabLst>
                <a:tab pos="4745038" algn="r"/>
                <a:tab pos="6110288" algn="r"/>
              </a:tabLst>
              <a:defRPr sz="2400">
                <a:solidFill>
                  <a:schemeClr val="tx1"/>
                </a:solidFill>
                <a:latin typeface="Times New Roman" pitchFamily="18" charset="0"/>
              </a:defRPr>
            </a:lvl4pPr>
            <a:lvl5pPr marL="2860675" indent="-457200" algn="l">
              <a:tabLst>
                <a:tab pos="4745038" algn="r"/>
                <a:tab pos="6110288"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745038" algn="r"/>
                <a:tab pos="6110288"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2,640</a:t>
            </a:r>
          </a:p>
        </p:txBody>
      </p:sp>
      <p:sp>
        <p:nvSpPr>
          <p:cNvPr id="812040" name="Text Box 8"/>
          <p:cNvSpPr txBox="1">
            <a:spLocks noChangeArrowheads="1"/>
          </p:cNvSpPr>
          <p:nvPr/>
        </p:nvSpPr>
        <p:spPr bwMode="auto">
          <a:xfrm>
            <a:off x="1981200" y="41148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smtClean="0">
                <a:latin typeface="Liberation Sans" panose="020B0604020202020204" pitchFamily="34" charset="0"/>
                <a:cs typeface="Arial" charset="0"/>
              </a:rPr>
              <a:t>Freight-Out</a:t>
            </a:r>
            <a:r>
              <a:rPr lang="en-US" altLang="en-US" sz="2200" dirty="0">
                <a:latin typeface="Liberation Sans" panose="020B0604020202020204" pitchFamily="34" charset="0"/>
                <a:cs typeface="Arial" charset="0"/>
              </a:rPr>
              <a:t>	1,140</a:t>
            </a:r>
          </a:p>
        </p:txBody>
      </p:sp>
      <p:sp>
        <p:nvSpPr>
          <p:cNvPr id="812041" name="Text Box 9"/>
          <p:cNvSpPr txBox="1">
            <a:spLocks noChangeArrowheads="1"/>
          </p:cNvSpPr>
          <p:nvPr/>
        </p:nvSpPr>
        <p:spPr bwMode="auto">
          <a:xfrm>
            <a:off x="1981200" y="4572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a:t>
            </a:r>
          </a:p>
        </p:txBody>
      </p:sp>
      <p:sp>
        <p:nvSpPr>
          <p:cNvPr id="812042" name="Text Box 10"/>
          <p:cNvSpPr txBox="1">
            <a:spLocks noChangeArrowheads="1"/>
          </p:cNvSpPr>
          <p:nvPr/>
        </p:nvSpPr>
        <p:spPr bwMode="auto">
          <a:xfrm>
            <a:off x="1981200" y="503078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a:t>
            </a:r>
            <a:r>
              <a:rPr lang="en-US" altLang="en-US" sz="2200" dirty="0" smtClean="0">
                <a:latin typeface="Liberation Sans" panose="020B0604020202020204" pitchFamily="34" charset="0"/>
                <a:cs typeface="Arial" charset="0"/>
              </a:rPr>
              <a:t>Over and Short</a:t>
            </a:r>
            <a:r>
              <a:rPr lang="en-US" altLang="en-US" sz="2200" dirty="0">
                <a:latin typeface="Liberation Sans" panose="020B0604020202020204" pitchFamily="34" charset="0"/>
                <a:cs typeface="Arial" charset="0"/>
              </a:rPr>
              <a:t>	30</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006600"/>
                </a:solidFill>
                <a:latin typeface="Liberation Sans" panose="020B0604020202020204" pitchFamily="34" charset="0"/>
              </a:rPr>
              <a:t>REPLENISHING THE PETTY CASH FUND</a:t>
            </a:r>
            <a:endParaRPr lang="en-US" altLang="en-US" sz="3200" b="1" dirty="0">
              <a:solidFill>
                <a:srgbClr val="0066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558078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42"/>
                                        </p:tgtEl>
                                        <p:attrNameLst>
                                          <p:attrName>style.visibility</p:attrName>
                                        </p:attrNameLst>
                                      </p:cBhvr>
                                      <p:to>
                                        <p:strVal val="visible"/>
                                      </p:to>
                                    </p:set>
                                    <p:animEffect transition="in" filter="wipe(left)">
                                      <p:cBhvr>
                                        <p:cTn id="7" dur="500"/>
                                        <p:tgtEl>
                                          <p:spTgt spid="812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39"/>
                                        </p:tgtEl>
                                        <p:attrNameLst>
                                          <p:attrName>style.visibility</p:attrName>
                                        </p:attrNameLst>
                                      </p:cBhvr>
                                      <p:to>
                                        <p:strVal val="visible"/>
                                      </p:to>
                                    </p:set>
                                    <p:animEffect transition="in" filter="wipe(left)">
                                      <p:cBhvr>
                                        <p:cTn id="12" dur="500"/>
                                        <p:tgtEl>
                                          <p:spTgt spid="81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9" grpId="0" autoUpdateAnimBg="0"/>
      <p:bldP spid="81204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57200" y="1066800"/>
            <a:ext cx="8229600" cy="5076903"/>
          </a:xfrm>
          <a:prstGeom prst="rect">
            <a:avLst/>
          </a:prstGeom>
        </p:spPr>
        <p:txBody>
          <a:bodyPr wrap="square">
            <a:spAutoFit/>
          </a:bodyPr>
          <a:lstStyle/>
          <a:p>
            <a:pPr algn="just">
              <a:lnSpc>
                <a:spcPct val="114000"/>
              </a:lnSpc>
              <a:spcBef>
                <a:spcPts val="900"/>
              </a:spcBef>
            </a:pPr>
            <a:r>
              <a:rPr lang="en-US" sz="1900" dirty="0" smtClean="0">
                <a:latin typeface="Liberation Sans" panose="020B0604020202020204" pitchFamily="34" charset="0"/>
              </a:rPr>
              <a:t>Occupational </a:t>
            </a:r>
            <a:r>
              <a:rPr lang="en-US" sz="1900" dirty="0">
                <a:latin typeface="Liberation Sans" panose="020B0604020202020204" pitchFamily="34" charset="0"/>
              </a:rPr>
              <a:t>fraud is using your own occupation for personal gain through the misuse or </a:t>
            </a:r>
            <a:r>
              <a:rPr lang="en-US" sz="1900" dirty="0" smtClean="0">
                <a:latin typeface="Liberation Sans" panose="020B0604020202020204" pitchFamily="34" charset="0"/>
              </a:rPr>
              <a:t>misapplication of </a:t>
            </a:r>
            <a:r>
              <a:rPr lang="en-US" sz="1900" dirty="0">
                <a:latin typeface="Liberation Sans" panose="020B0604020202020204" pitchFamily="34" charset="0"/>
              </a:rPr>
              <a:t>the company’s resources or assets. This type of fraud is one of three types</a:t>
            </a:r>
            <a:r>
              <a:rPr lang="en-US" sz="1900" dirty="0" smtClean="0">
                <a:latin typeface="Liberation Sans" panose="020B0604020202020204" pitchFamily="34" charset="0"/>
              </a:rPr>
              <a:t>: </a:t>
            </a:r>
          </a:p>
          <a:p>
            <a:pPr marL="457200" indent="-457200" algn="just">
              <a:lnSpc>
                <a:spcPct val="114000"/>
              </a:lnSpc>
              <a:spcBef>
                <a:spcPts val="900"/>
              </a:spcBef>
              <a:buAutoNum type="arabicPeriod"/>
            </a:pPr>
            <a:r>
              <a:rPr lang="en-US" sz="1900" b="1" dirty="0" smtClean="0">
                <a:latin typeface="Liberation Sans" panose="020B0604020202020204" pitchFamily="34" charset="0"/>
              </a:rPr>
              <a:t>Asset </a:t>
            </a:r>
            <a:r>
              <a:rPr lang="en-US" sz="1900" b="1" dirty="0">
                <a:latin typeface="Liberation Sans" panose="020B0604020202020204" pitchFamily="34" charset="0"/>
              </a:rPr>
              <a:t>misappropriation</a:t>
            </a:r>
            <a:r>
              <a:rPr lang="en-US" sz="1900" dirty="0">
                <a:latin typeface="Liberation Sans" panose="020B0604020202020204" pitchFamily="34" charset="0"/>
              </a:rPr>
              <a:t>, such as theft of cash on hand, fraudulent disbursements, false refunds</a:t>
            </a:r>
            <a:r>
              <a:rPr lang="en-US" sz="1900" dirty="0" smtClean="0">
                <a:latin typeface="Liberation Sans" panose="020B0604020202020204" pitchFamily="34" charset="0"/>
              </a:rPr>
              <a:t>, ghost </a:t>
            </a:r>
            <a:r>
              <a:rPr lang="en-US" sz="1900" dirty="0">
                <a:latin typeface="Liberation Sans" panose="020B0604020202020204" pitchFamily="34" charset="0"/>
              </a:rPr>
              <a:t>employees, personal purchases, and </a:t>
            </a:r>
            <a:r>
              <a:rPr lang="en-US" sz="1900" dirty="0" smtClean="0">
                <a:latin typeface="Liberation Sans" panose="020B0604020202020204" pitchFamily="34" charset="0"/>
              </a:rPr>
              <a:t>fictitious </a:t>
            </a:r>
            <a:r>
              <a:rPr lang="en-US" sz="1900" dirty="0">
                <a:latin typeface="Liberation Sans" panose="020B0604020202020204" pitchFamily="34" charset="0"/>
              </a:rPr>
              <a:t>employees. This fraud is the most </a:t>
            </a:r>
            <a:r>
              <a:rPr lang="en-US" sz="1900" dirty="0" smtClean="0">
                <a:latin typeface="Liberation Sans" panose="020B0604020202020204" pitchFamily="34" charset="0"/>
              </a:rPr>
              <a:t>common but </a:t>
            </a:r>
            <a:r>
              <a:rPr lang="en-US" sz="1900" dirty="0">
                <a:latin typeface="Liberation Sans" panose="020B0604020202020204" pitchFamily="34" charset="0"/>
              </a:rPr>
              <a:t>the least </a:t>
            </a:r>
            <a:r>
              <a:rPr lang="en-US" sz="1900" dirty="0" smtClean="0">
                <a:latin typeface="Liberation Sans" panose="020B0604020202020204" pitchFamily="34" charset="0"/>
              </a:rPr>
              <a:t>costly.</a:t>
            </a:r>
          </a:p>
          <a:p>
            <a:pPr marL="457200" indent="-457200" algn="just">
              <a:lnSpc>
                <a:spcPct val="114000"/>
              </a:lnSpc>
              <a:spcBef>
                <a:spcPts val="900"/>
              </a:spcBef>
              <a:buAutoNum type="arabicPeriod"/>
            </a:pPr>
            <a:r>
              <a:rPr lang="en-US" sz="1900" b="1" dirty="0">
                <a:latin typeface="Liberation Sans" panose="020B0604020202020204" pitchFamily="34" charset="0"/>
              </a:rPr>
              <a:t>Corruption</a:t>
            </a:r>
            <a:r>
              <a:rPr lang="en-US" sz="1900" dirty="0">
                <a:latin typeface="Liberation Sans" panose="020B0604020202020204" pitchFamily="34" charset="0"/>
              </a:rPr>
              <a:t>, such as bribery, illegal gratuities, and economic extortion. This fraud generally </a:t>
            </a:r>
            <a:r>
              <a:rPr lang="en-US" sz="1900" dirty="0" smtClean="0">
                <a:latin typeface="Liberation Sans" panose="020B0604020202020204" pitchFamily="34" charset="0"/>
              </a:rPr>
              <a:t>falls in </a:t>
            </a:r>
            <a:r>
              <a:rPr lang="en-US" sz="1900" dirty="0">
                <a:latin typeface="Liberation Sans" panose="020B0604020202020204" pitchFamily="34" charset="0"/>
              </a:rPr>
              <a:t>the middle between asset misappropriation and </a:t>
            </a:r>
            <a:r>
              <a:rPr lang="en-US" sz="1900" dirty="0" smtClean="0">
                <a:latin typeface="Liberation Sans" panose="020B0604020202020204" pitchFamily="34" charset="0"/>
              </a:rPr>
              <a:t>financial </a:t>
            </a:r>
            <a:r>
              <a:rPr lang="en-US" sz="1900" dirty="0">
                <a:latin typeface="Liberation Sans" panose="020B0604020202020204" pitchFamily="34" charset="0"/>
              </a:rPr>
              <a:t>statement fraud as regards </a:t>
            </a:r>
            <a:r>
              <a:rPr lang="en-US" sz="1900" dirty="0" smtClean="0">
                <a:latin typeface="Liberation Sans" panose="020B0604020202020204" pitchFamily="34" charset="0"/>
              </a:rPr>
              <a:t>frequency and cost.</a:t>
            </a:r>
          </a:p>
          <a:p>
            <a:pPr marL="457200" indent="-457200" algn="just">
              <a:lnSpc>
                <a:spcPct val="114000"/>
              </a:lnSpc>
              <a:spcBef>
                <a:spcPts val="900"/>
              </a:spcBef>
              <a:buAutoNum type="arabicPeriod"/>
            </a:pPr>
            <a:r>
              <a:rPr lang="en-US" sz="1900" b="1" dirty="0">
                <a:latin typeface="Liberation Sans" panose="020B0604020202020204" pitchFamily="34" charset="0"/>
              </a:rPr>
              <a:t>Financial statement fraud</a:t>
            </a:r>
            <a:r>
              <a:rPr lang="en-US" sz="1900" dirty="0">
                <a:latin typeface="Liberation Sans" panose="020B0604020202020204" pitchFamily="34" charset="0"/>
              </a:rPr>
              <a:t>, such as </a:t>
            </a:r>
            <a:r>
              <a:rPr lang="en-US" sz="1900" dirty="0" smtClean="0">
                <a:latin typeface="Liberation Sans" panose="020B0604020202020204" pitchFamily="34" charset="0"/>
              </a:rPr>
              <a:t>fictitious </a:t>
            </a:r>
            <a:r>
              <a:rPr lang="en-US" sz="1900" dirty="0">
                <a:latin typeface="Liberation Sans" panose="020B0604020202020204" pitchFamily="34" charset="0"/>
              </a:rPr>
              <a:t>revenues, concealed liabilities and expenses, </a:t>
            </a:r>
            <a:r>
              <a:rPr lang="en-US" sz="1900" dirty="0" smtClean="0">
                <a:latin typeface="Liberation Sans" panose="020B0604020202020204" pitchFamily="34" charset="0"/>
              </a:rPr>
              <a:t>improper disclosures</a:t>
            </a:r>
            <a:r>
              <a:rPr lang="en-US" sz="1900" dirty="0">
                <a:latin typeface="Liberation Sans" panose="020B0604020202020204" pitchFamily="34" charset="0"/>
              </a:rPr>
              <a:t>, and improper asset values. This fraud occurs less frequently than other </a:t>
            </a:r>
            <a:r>
              <a:rPr lang="en-US" sz="1900" dirty="0" smtClean="0">
                <a:latin typeface="Liberation Sans" panose="020B0604020202020204" pitchFamily="34" charset="0"/>
              </a:rPr>
              <a:t>types of </a:t>
            </a:r>
            <a:r>
              <a:rPr lang="en-US" sz="1900" dirty="0">
                <a:latin typeface="Liberation Sans" panose="020B0604020202020204" pitchFamily="34" charset="0"/>
              </a:rPr>
              <a:t>fraud but it is the most costly.</a:t>
            </a:r>
          </a:p>
        </p:txBody>
      </p:sp>
      <p:sp>
        <p:nvSpPr>
          <p:cNvPr id="7" name="Rectangle 6"/>
          <p:cNvSpPr>
            <a:spLocks noChangeArrowheads="1"/>
          </p:cNvSpPr>
          <p:nvPr/>
        </p:nvSpPr>
        <p:spPr bwMode="auto">
          <a:xfrm>
            <a:off x="3581400" y="470848"/>
            <a:ext cx="4114800" cy="560388"/>
          </a:xfrm>
          <a:prstGeom prst="rect">
            <a:avLst/>
          </a:prstGeom>
          <a:noFill/>
          <a:ln>
            <a:noFill/>
          </a:ln>
          <a:effectLst/>
        </p:spPr>
        <p:txBody>
          <a:bodyPr lIns="90488" tIns="44450" rIns="90488" bIns="44450" anchor="ctr" anchorCtr="0"/>
          <a:lstStyle/>
          <a:p>
            <a:pPr marL="53975" algn="l"/>
            <a:r>
              <a:rPr lang="en-US" b="1" dirty="0" smtClean="0">
                <a:latin typeface="Liberation Sans" panose="020B0604020202020204" pitchFamily="34" charset="0"/>
              </a:rPr>
              <a:t>How </a:t>
            </a:r>
            <a:r>
              <a:rPr lang="en-US" b="1" dirty="0">
                <a:latin typeface="Liberation Sans" panose="020B0604020202020204" pitchFamily="34" charset="0"/>
              </a:rPr>
              <a:t>Employees </a:t>
            </a:r>
            <a:r>
              <a:rPr lang="en-US" b="1" dirty="0" smtClean="0">
                <a:latin typeface="Liberation Sans" panose="020B0604020202020204" pitchFamily="34" charset="0"/>
              </a:rPr>
              <a:t>Steal</a:t>
            </a:r>
            <a:endParaRPr lang="en-US" altLang="en-US" sz="2400" b="1" i="0" dirty="0">
              <a:solidFill>
                <a:srgbClr val="800080"/>
              </a:solidFill>
              <a:effectLst/>
              <a:latin typeface="Liberation Sans" panose="020B0604020202020204" pitchFamily="34" charset="0"/>
            </a:endParaRPr>
          </a:p>
        </p:txBody>
      </p:sp>
      <p:sp>
        <p:nvSpPr>
          <p:cNvPr id="8" name="TextBox 7"/>
          <p:cNvSpPr txBox="1"/>
          <p:nvPr/>
        </p:nvSpPr>
        <p:spPr>
          <a:xfrm>
            <a:off x="7650467" y="6400800"/>
            <a:ext cx="1251285" cy="338554"/>
          </a:xfrm>
          <a:prstGeom prst="rect">
            <a:avLst/>
          </a:prstGeom>
          <a:noFill/>
        </p:spPr>
        <p:txBody>
          <a:bodyPr wrap="square" rtlCol="0">
            <a:spAutoFit/>
          </a:bodyPr>
          <a:lstStyle/>
          <a:p>
            <a:r>
              <a:rPr lang="en-US" sz="1600" dirty="0" smtClean="0">
                <a:latin typeface="Liberation Sans" panose="020B0604020202020204" pitchFamily="34" charset="0"/>
              </a:rPr>
              <a:t>continued</a:t>
            </a:r>
            <a:endParaRPr lang="en-US" sz="1600" dirty="0">
              <a:latin typeface="Liberation Sans" panose="020B0604020202020204" pitchFamily="34" charset="0"/>
            </a:endParaRPr>
          </a:p>
        </p:txBody>
      </p:sp>
      <p:sp>
        <p:nvSpPr>
          <p:cNvPr id="10" name="Rectangle 9"/>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Rectangle 10"/>
          <p:cNvSpPr/>
          <p:nvPr/>
        </p:nvSpPr>
        <p:spPr bwMode="auto">
          <a:xfrm>
            <a:off x="318448" y="6239442"/>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343920396"/>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7200" y="1066800"/>
            <a:ext cx="8229600" cy="1064394"/>
          </a:xfrm>
          <a:prstGeom prst="rect">
            <a:avLst/>
          </a:prstGeom>
          <a:ln>
            <a:noFill/>
          </a:ln>
        </p:spPr>
        <p:txBody>
          <a:bodyPr wrap="square">
            <a:spAutoFit/>
          </a:bodyPr>
          <a:lstStyle/>
          <a:p>
            <a:pPr algn="just">
              <a:lnSpc>
                <a:spcPct val="114000"/>
              </a:lnSpc>
              <a:spcBef>
                <a:spcPts val="900"/>
              </a:spcBef>
            </a:pPr>
            <a:r>
              <a:rPr lang="en-US" sz="1900" dirty="0" smtClean="0">
                <a:latin typeface="Liberation Sans" panose="020B0604020202020204" pitchFamily="34" charset="0"/>
              </a:rPr>
              <a:t>The </a:t>
            </a:r>
            <a:r>
              <a:rPr lang="en-US" sz="1900" dirty="0">
                <a:latin typeface="Liberation Sans" panose="020B0604020202020204" pitchFamily="34" charset="0"/>
              </a:rPr>
              <a:t>graph below shows the frequency and the median loss for each type of occupational fraud. (</a:t>
            </a:r>
            <a:r>
              <a:rPr lang="en-US" sz="1900" dirty="0" smtClean="0">
                <a:latin typeface="Liberation Sans" panose="020B0604020202020204" pitchFamily="34" charset="0"/>
              </a:rPr>
              <a:t>Note that </a:t>
            </a:r>
            <a:r>
              <a:rPr lang="en-US" sz="1900" dirty="0">
                <a:latin typeface="Liberation Sans" panose="020B0604020202020204" pitchFamily="34" charset="0"/>
              </a:rPr>
              <a:t>the sum of percentages exceeds 100% because some cases of fraud involved more than one type.)</a:t>
            </a:r>
          </a:p>
        </p:txBody>
      </p:sp>
      <p:sp>
        <p:nvSpPr>
          <p:cNvPr id="4" name="Rectangle 3"/>
          <p:cNvSpPr/>
          <p:nvPr/>
        </p:nvSpPr>
        <p:spPr>
          <a:xfrm>
            <a:off x="457200" y="5483422"/>
            <a:ext cx="8229600" cy="688778"/>
          </a:xfrm>
          <a:prstGeom prst="rect">
            <a:avLst/>
          </a:prstGeom>
          <a:ln>
            <a:noFill/>
          </a:ln>
        </p:spPr>
        <p:txBody>
          <a:bodyPr wrap="square">
            <a:spAutoFit/>
          </a:bodyPr>
          <a:lstStyle/>
          <a:p>
            <a:pPr algn="just">
              <a:lnSpc>
                <a:spcPct val="114000"/>
              </a:lnSpc>
              <a:spcBef>
                <a:spcPts val="900"/>
              </a:spcBef>
            </a:pPr>
            <a:r>
              <a:rPr lang="en-US" sz="1700" i="1" dirty="0">
                <a:latin typeface="Liberation Sans" panose="020B0604020202020204" pitchFamily="34" charset="0"/>
              </a:rPr>
              <a:t>Source: 2014 Report to the Nations on Occupational Fraud and Abuse</a:t>
            </a:r>
            <a:r>
              <a:rPr lang="en-US" sz="1700" dirty="0">
                <a:latin typeface="Liberation Sans" panose="020B0604020202020204" pitchFamily="34" charset="0"/>
              </a:rPr>
              <a:t>, Association of </a:t>
            </a:r>
            <a:r>
              <a:rPr lang="en-US" sz="1700" dirty="0" smtClean="0">
                <a:latin typeface="Liberation Sans" panose="020B0604020202020204" pitchFamily="34" charset="0"/>
              </a:rPr>
              <a:t>Certified Fraud Examiners</a:t>
            </a:r>
            <a:r>
              <a:rPr lang="en-US" sz="1700" dirty="0">
                <a:latin typeface="Liberation Sans" panose="020B0604020202020204" pitchFamily="34" charset="0"/>
              </a:rPr>
              <a:t>, pp. 10–12.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362200"/>
            <a:ext cx="8229600" cy="292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ETHICS INSIGHT</a:t>
            </a:r>
            <a:endParaRPr lang="en-US" altLang="en-US" sz="2800" b="1" i="0" dirty="0">
              <a:solidFill>
                <a:srgbClr val="006699"/>
              </a:solidFill>
              <a:latin typeface="Liberation Sans" panose="020B0604020202020204" pitchFamily="34" charset="0"/>
            </a:endParaRPr>
          </a:p>
        </p:txBody>
      </p:sp>
      <p:sp>
        <p:nvSpPr>
          <p:cNvPr id="10" name="Rectangle 9"/>
          <p:cNvSpPr>
            <a:spLocks noChangeArrowheads="1"/>
          </p:cNvSpPr>
          <p:nvPr/>
        </p:nvSpPr>
        <p:spPr bwMode="auto">
          <a:xfrm>
            <a:off x="3581400" y="470848"/>
            <a:ext cx="4114800" cy="560388"/>
          </a:xfrm>
          <a:prstGeom prst="rect">
            <a:avLst/>
          </a:prstGeom>
          <a:noFill/>
          <a:ln>
            <a:noFill/>
          </a:ln>
          <a:effectLst/>
        </p:spPr>
        <p:txBody>
          <a:bodyPr lIns="90488" tIns="44450" rIns="90488" bIns="44450" anchor="ctr" anchorCtr="0"/>
          <a:lstStyle/>
          <a:p>
            <a:pPr marL="53975" algn="l"/>
            <a:r>
              <a:rPr lang="en-US" b="1" dirty="0" smtClean="0">
                <a:latin typeface="Liberation Sans" panose="020B0604020202020204" pitchFamily="34" charset="0"/>
              </a:rPr>
              <a:t>How </a:t>
            </a:r>
            <a:r>
              <a:rPr lang="en-US" b="1" dirty="0">
                <a:latin typeface="Liberation Sans" panose="020B0604020202020204" pitchFamily="34" charset="0"/>
              </a:rPr>
              <a:t>Employees </a:t>
            </a:r>
            <a:r>
              <a:rPr lang="en-US" b="1" dirty="0" smtClean="0">
                <a:latin typeface="Liberation Sans" panose="020B0604020202020204" pitchFamily="34" charset="0"/>
              </a:rPr>
              <a:t>Steal</a:t>
            </a:r>
            <a:endParaRPr lang="en-US" altLang="en-US" sz="2400" b="1" i="0" dirty="0">
              <a:solidFill>
                <a:srgbClr val="800080"/>
              </a:solidFill>
              <a:effectLst/>
              <a:latin typeface="Liberation Sans" panose="020B0604020202020204" pitchFamily="34" charset="0"/>
            </a:endParaRPr>
          </a:p>
        </p:txBody>
      </p:sp>
      <p:sp>
        <p:nvSpPr>
          <p:cNvPr id="11" name="Rectangle 10"/>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239442"/>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3"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30928219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268104"/>
            <a:ext cx="8077200" cy="212365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Bateer </a:t>
            </a:r>
            <a:r>
              <a:rPr lang="en-US" sz="2200" b="0" dirty="0">
                <a:solidFill>
                  <a:schemeClr val="tx1"/>
                </a:solidFill>
                <a:latin typeface="Liberation Sans" panose="020B0604020202020204" pitchFamily="34" charset="0"/>
              </a:rPr>
              <a:t>SA established a R$50 petty cash fund on July 1. On July 30, the fund had R$12 </a:t>
            </a:r>
            <a:r>
              <a:rPr lang="en-US" sz="2200" b="0" dirty="0" smtClean="0">
                <a:solidFill>
                  <a:schemeClr val="tx1"/>
                </a:solidFill>
                <a:latin typeface="Liberation Sans" panose="020B0604020202020204" pitchFamily="34" charset="0"/>
              </a:rPr>
              <a:t>cash remaining </a:t>
            </a:r>
            <a:r>
              <a:rPr lang="en-US" sz="2200" b="0" dirty="0">
                <a:solidFill>
                  <a:schemeClr val="tx1"/>
                </a:solidFill>
                <a:latin typeface="Liberation Sans" panose="020B0604020202020204" pitchFamily="34" charset="0"/>
              </a:rPr>
              <a:t>and petty cash receipts for postage R$14, </a:t>
            </a:r>
            <a:r>
              <a:rPr lang="en-US" sz="2200" b="0" dirty="0" smtClean="0">
                <a:solidFill>
                  <a:schemeClr val="tx1"/>
                </a:solidFill>
                <a:latin typeface="Liberation Sans" panose="020B0604020202020204" pitchFamily="34" charset="0"/>
              </a:rPr>
              <a:t>office </a:t>
            </a:r>
            <a:r>
              <a:rPr lang="en-US" sz="2200" b="0" dirty="0">
                <a:solidFill>
                  <a:schemeClr val="tx1"/>
                </a:solidFill>
                <a:latin typeface="Liberation Sans" panose="020B0604020202020204" pitchFamily="34" charset="0"/>
              </a:rPr>
              <a:t>supplies R$10, and delivery </a:t>
            </a:r>
            <a:r>
              <a:rPr lang="en-US" sz="2200" b="0" dirty="0" smtClean="0">
                <a:solidFill>
                  <a:schemeClr val="tx1"/>
                </a:solidFill>
                <a:latin typeface="Liberation Sans" panose="020B0604020202020204" pitchFamily="34" charset="0"/>
              </a:rPr>
              <a:t>expense R$15</a:t>
            </a:r>
            <a:r>
              <a:rPr lang="en-US" sz="2200" b="0" dirty="0">
                <a:solidFill>
                  <a:schemeClr val="tx1"/>
                </a:solidFill>
                <a:latin typeface="Liberation Sans" panose="020B0604020202020204" pitchFamily="34" charset="0"/>
              </a:rPr>
              <a:t>. Prepare journal entries to establish the fund on July 1 and to replenish the fund on July 30.</a:t>
            </a:r>
          </a:p>
        </p:txBody>
      </p:sp>
      <p:sp>
        <p:nvSpPr>
          <p:cNvPr id="17" name="Text Box 2"/>
          <p:cNvSpPr txBox="1">
            <a:spLocks noChangeArrowheads="1"/>
          </p:cNvSpPr>
          <p:nvPr/>
        </p:nvSpPr>
        <p:spPr bwMode="auto">
          <a:xfrm>
            <a:off x="1981200" y="3495909"/>
            <a:ext cx="6629400" cy="30008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Petty </a:t>
            </a:r>
            <a:r>
              <a:rPr lang="en-US" sz="2200" dirty="0">
                <a:latin typeface="Liberation Sans" panose="020B0604020202020204" pitchFamily="34" charset="0"/>
                <a:cs typeface="Arial" charset="0"/>
              </a:rPr>
              <a:t>Cash </a:t>
            </a:r>
            <a:r>
              <a:rPr lang="en-US" sz="2200" dirty="0" smtClean="0">
                <a:latin typeface="Liberation Sans" panose="020B0604020202020204" pitchFamily="34" charset="0"/>
                <a:cs typeface="Arial" charset="0"/>
              </a:rPr>
              <a:t>	50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Cash 		50</a:t>
            </a:r>
          </a:p>
          <a:p>
            <a:pPr marL="463550" indent="-463550" algn="l">
              <a:spcBef>
                <a:spcPts val="1200"/>
              </a:spcBef>
              <a:tabLst>
                <a:tab pos="4913313" algn="r"/>
                <a:tab pos="6223000" algn="r"/>
              </a:tabLst>
            </a:pPr>
            <a:r>
              <a:rPr lang="en-US" sz="2200" dirty="0" smtClean="0">
                <a:latin typeface="Liberation Sans" panose="020B0604020202020204" pitchFamily="34" charset="0"/>
                <a:cs typeface="Arial" charset="0"/>
              </a:rPr>
              <a:t>Postage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14</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Supplies 	10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Delivery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15</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Cash </a:t>
            </a:r>
            <a:r>
              <a:rPr lang="en-US" sz="2200" dirty="0">
                <a:latin typeface="Liberation Sans" panose="020B0604020202020204" pitchFamily="34" charset="0"/>
                <a:cs typeface="Arial" charset="0"/>
              </a:rPr>
              <a:t>Over and Short </a:t>
            </a:r>
            <a:r>
              <a:rPr lang="en-US" sz="2200" dirty="0" smtClean="0">
                <a:latin typeface="Liberation Sans" panose="020B0604020202020204" pitchFamily="34" charset="0"/>
                <a:cs typeface="Arial" charset="0"/>
              </a:rPr>
              <a:t>		1</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Cash </a:t>
            </a:r>
            <a:r>
              <a:rPr lang="en-US" sz="2200" dirty="0">
                <a:latin typeface="Liberation Sans" panose="020B0604020202020204" pitchFamily="34" charset="0"/>
                <a:cs typeface="Arial" charset="0"/>
              </a:rPr>
              <a:t>(R$50 – R$12) </a:t>
            </a:r>
            <a:r>
              <a:rPr lang="en-US" sz="2200" dirty="0" smtClean="0">
                <a:latin typeface="Liberation Sans" panose="020B0604020202020204" pitchFamily="34" charset="0"/>
                <a:cs typeface="Arial" charset="0"/>
              </a:rPr>
              <a:t>		38</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49590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July 1</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4405952"/>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July 30</a:t>
            </a:r>
            <a:endParaRPr lang="en-US" altLang="en-US" sz="2200" dirty="0">
              <a:latin typeface="Liberation Sans" panose="020B0604020202020204" pitchFamily="34" charset="0"/>
              <a:cs typeface="Arial" charset="0"/>
            </a:endParaRPr>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682416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7147279" y="881416"/>
            <a:ext cx="0" cy="135521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32834" name="Text Box 2"/>
          <p:cNvSpPr txBox="1">
            <a:spLocks noChangeArrowheads="1"/>
          </p:cNvSpPr>
          <p:nvPr/>
        </p:nvSpPr>
        <p:spPr bwMode="auto">
          <a:xfrm>
            <a:off x="533400" y="1270000"/>
            <a:ext cx="8001000"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60000"/>
              </a:spcBef>
              <a:buClr>
                <a:srgbClr val="800000"/>
              </a:buClr>
              <a:buSzPct val="80000"/>
            </a:pPr>
            <a:r>
              <a:rPr lang="en-US" altLang="en-US" sz="2300" dirty="0">
                <a:solidFill>
                  <a:srgbClr val="000000"/>
                </a:solidFill>
                <a:latin typeface="Liberation Sans" panose="020B0604020202020204" pitchFamily="34" charset="0"/>
              </a:rPr>
              <a:t>Contributes to good internal control over cash.</a:t>
            </a:r>
          </a:p>
          <a:p>
            <a:pPr lvl="1">
              <a:lnSpc>
                <a:spcPct val="125000"/>
              </a:lnSpc>
              <a:spcBef>
                <a:spcPct val="6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Minimizes the amount of currency on hand.</a:t>
            </a:r>
          </a:p>
          <a:p>
            <a:pPr lvl="1">
              <a:lnSpc>
                <a:spcPct val="125000"/>
              </a:lnSpc>
              <a:spcBef>
                <a:spcPct val="60000"/>
              </a:spcBef>
              <a:buClr>
                <a:srgbClr val="C00000"/>
              </a:buClr>
              <a:buSzPct val="80000"/>
              <a:buFont typeface="Wingdings" pitchFamily="2" charset="2"/>
              <a:buChar char="u"/>
            </a:pPr>
            <a:r>
              <a:rPr lang="en-US" altLang="en-US" sz="2100" dirty="0">
                <a:solidFill>
                  <a:srgbClr val="000000"/>
                </a:solidFill>
                <a:latin typeface="Liberation Sans" panose="020B0604020202020204" pitchFamily="34" charset="0"/>
              </a:rPr>
              <a:t>Creates a double record of bank transactions.</a:t>
            </a:r>
          </a:p>
          <a:p>
            <a:pPr lvl="1">
              <a:lnSpc>
                <a:spcPct val="125000"/>
              </a:lnSpc>
              <a:spcBef>
                <a:spcPct val="60000"/>
              </a:spcBef>
              <a:buClr>
                <a:srgbClr val="C00000"/>
              </a:buClr>
              <a:buSzPct val="80000"/>
              <a:buFont typeface="Wingdings" pitchFamily="2" charset="2"/>
              <a:buChar char="u"/>
            </a:pPr>
            <a:r>
              <a:rPr lang="en-US" altLang="en-US" sz="2100" dirty="0">
                <a:solidFill>
                  <a:srgbClr val="000000"/>
                </a:solidFill>
                <a:latin typeface="Liberation Sans" panose="020B0604020202020204" pitchFamily="34" charset="0"/>
              </a:rPr>
              <a:t>Bank reconciliation.</a:t>
            </a:r>
          </a:p>
        </p:txBody>
      </p:sp>
      <p:sp>
        <p:nvSpPr>
          <p:cNvPr id="6" name="TextBox 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Control Features: Use of a Bank</a:t>
            </a:r>
            <a:endParaRPr lang="en-US" altLang="en-US" dirty="0">
              <a:solidFill>
                <a:schemeClr val="accent3"/>
              </a:solidFill>
            </a:endParaRPr>
          </a:p>
        </p:txBody>
      </p:sp>
      <p:sp>
        <p:nvSpPr>
          <p:cNvPr id="7" name="TextBox 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8" name="Rectangle 7"/>
          <p:cNvSpPr/>
          <p:nvPr/>
        </p:nvSpPr>
        <p:spPr>
          <a:xfrm>
            <a:off x="7276501" y="1039504"/>
            <a:ext cx="1791299"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Indicate the control features of a bank account.</a:t>
            </a:r>
            <a:endParaRPr lang="en-US" sz="1400" b="1"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445867898"/>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7526"/>
            <a:ext cx="5410200" cy="243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4082" name="Text Box 2"/>
          <p:cNvSpPr txBox="1">
            <a:spLocks noChangeArrowheads="1"/>
          </p:cNvSpPr>
          <p:nvPr/>
        </p:nvSpPr>
        <p:spPr bwMode="auto">
          <a:xfrm>
            <a:off x="533400" y="1295400"/>
            <a:ext cx="36576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buClr>
                <a:srgbClr val="800000"/>
              </a:buClr>
              <a:buSzPct val="80000"/>
            </a:pPr>
            <a:r>
              <a:rPr lang="en-US" altLang="en-US" sz="2300" dirty="0">
                <a:solidFill>
                  <a:srgbClr val="000000"/>
                </a:solidFill>
                <a:latin typeface="Liberation Sans" panose="020B0604020202020204" pitchFamily="34" charset="0"/>
              </a:rPr>
              <a:t>Authorized employee should make deposit.</a:t>
            </a:r>
          </a:p>
        </p:txBody>
      </p:sp>
      <p:sp>
        <p:nvSpPr>
          <p:cNvPr id="814086" name="Text Box 8"/>
          <p:cNvSpPr txBox="1">
            <a:spLocks noChangeArrowheads="1"/>
          </p:cNvSpPr>
          <p:nvPr/>
        </p:nvSpPr>
        <p:spPr bwMode="auto">
          <a:xfrm>
            <a:off x="4259580" y="1905000"/>
            <a:ext cx="1844040" cy="762000"/>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Bank Code Numbers</a:t>
            </a:r>
          </a:p>
        </p:txBody>
      </p:sp>
      <p:sp>
        <p:nvSpPr>
          <p:cNvPr id="814088" name="Text Box 10"/>
          <p:cNvSpPr txBox="1">
            <a:spLocks noChangeArrowheads="1"/>
          </p:cNvSpPr>
          <p:nvPr/>
        </p:nvSpPr>
        <p:spPr bwMode="auto">
          <a:xfrm>
            <a:off x="1295400" y="5878327"/>
            <a:ext cx="1676400" cy="423193"/>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Front Side</a:t>
            </a:r>
          </a:p>
        </p:txBody>
      </p:sp>
      <p:sp>
        <p:nvSpPr>
          <p:cNvPr id="814089" name="Text Box 11"/>
          <p:cNvSpPr txBox="1">
            <a:spLocks noChangeArrowheads="1"/>
          </p:cNvSpPr>
          <p:nvPr/>
        </p:nvSpPr>
        <p:spPr bwMode="auto">
          <a:xfrm>
            <a:off x="3810000" y="5745163"/>
            <a:ext cx="2133600" cy="427037"/>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Reverse Side</a:t>
            </a:r>
          </a:p>
        </p:txBody>
      </p:sp>
      <p:sp>
        <p:nvSpPr>
          <p:cNvPr id="814090" name="AutoShape 12"/>
          <p:cNvSpPr>
            <a:spLocks noChangeArrowheads="1"/>
          </p:cNvSpPr>
          <p:nvPr/>
        </p:nvSpPr>
        <p:spPr bwMode="auto">
          <a:xfrm>
            <a:off x="6096000" y="57912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814091" name="AutoShape 13"/>
          <p:cNvSpPr>
            <a:spLocks noChangeArrowheads="1"/>
          </p:cNvSpPr>
          <p:nvPr/>
        </p:nvSpPr>
        <p:spPr bwMode="auto">
          <a:xfrm rot="-5400000">
            <a:off x="1905000" y="54864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814092" name="Text Box 14"/>
          <p:cNvSpPr txBox="1">
            <a:spLocks noChangeArrowheads="1"/>
          </p:cNvSpPr>
          <p:nvPr/>
        </p:nvSpPr>
        <p:spPr bwMode="auto">
          <a:xfrm>
            <a:off x="4953000" y="1219200"/>
            <a:ext cx="13716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7-8</a:t>
            </a:r>
          </a:p>
          <a:p>
            <a:pPr algn="l"/>
            <a:r>
              <a:rPr lang="en-US" altLang="en-US" sz="1200" dirty="0" smtClean="0">
                <a:latin typeface="Liberation Sans" panose="020B0604020202020204" pitchFamily="34" charset="0"/>
              </a:rPr>
              <a:t>Deposit slip</a:t>
            </a:r>
            <a:endParaRPr lang="en-US" altLang="en-US" sz="1200" dirty="0">
              <a:latin typeface="Liberation Sans" panose="020B0604020202020204" pitchFamily="34" charset="0"/>
            </a:endParaRPr>
          </a:p>
        </p:txBody>
      </p:sp>
      <p:pic>
        <p:nvPicPr>
          <p:cNvPr id="81410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1143000"/>
            <a:ext cx="23558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4087" name="AutoShape 9"/>
          <p:cNvSpPr>
            <a:spLocks noChangeArrowheads="1"/>
          </p:cNvSpPr>
          <p:nvPr/>
        </p:nvSpPr>
        <p:spPr bwMode="auto">
          <a:xfrm>
            <a:off x="6096000" y="2133600"/>
            <a:ext cx="304800" cy="304800"/>
          </a:xfrm>
          <a:prstGeom prst="rightArrow">
            <a:avLst>
              <a:gd name="adj1" fmla="val 50000"/>
              <a:gd name="adj2" fmla="val 25000"/>
            </a:avLst>
          </a:prstGeom>
          <a:solidFill>
            <a:srgbClr val="CC0000"/>
          </a:solidFill>
          <a:ln w="12700" cap="sq">
            <a:solidFill>
              <a:schemeClr val="tx1"/>
            </a:solidFill>
            <a:miter lim="800000"/>
            <a:headEnd type="none" w="sm" len="sm"/>
            <a:tailEnd type="none" w="sm" len="sm"/>
          </a:ln>
        </p:spPr>
        <p:txBody>
          <a:bodyPr wrap="none" anchor="ct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Liberation Sans" panose="020B0604020202020204" pitchFamily="34" charset="0"/>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7"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Making Bank Deposits</a:t>
            </a: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2811717309"/>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533400" y="1295400"/>
            <a:ext cx="82296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20000"/>
              </a:spcBef>
              <a:buClr>
                <a:srgbClr val="800000"/>
              </a:buClr>
              <a:buSzPct val="80000"/>
            </a:pPr>
            <a:r>
              <a:rPr lang="en-US" altLang="en-US" sz="2300" dirty="0">
                <a:solidFill>
                  <a:srgbClr val="000000"/>
                </a:solidFill>
                <a:latin typeface="Liberation Sans" panose="020B0604020202020204" pitchFamily="34" charset="0"/>
              </a:rPr>
              <a:t>Written order signed by depositor directing bank to pay a specified sum of money to a designated recipient.</a:t>
            </a:r>
          </a:p>
        </p:txBody>
      </p:sp>
      <p:sp>
        <p:nvSpPr>
          <p:cNvPr id="816132" name="Text Box 9"/>
          <p:cNvSpPr txBox="1">
            <a:spLocks noChangeArrowheads="1"/>
          </p:cNvSpPr>
          <p:nvPr/>
        </p:nvSpPr>
        <p:spPr bwMode="auto">
          <a:xfrm>
            <a:off x="381000" y="2544763"/>
            <a:ext cx="1219200" cy="439737"/>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200" dirty="0">
                <a:latin typeface="Liberation Sans" panose="020B0604020202020204" pitchFamily="34" charset="0"/>
              </a:rPr>
              <a:t>Maker</a:t>
            </a:r>
          </a:p>
        </p:txBody>
      </p:sp>
      <p:sp>
        <p:nvSpPr>
          <p:cNvPr id="816133" name="Text Box 10"/>
          <p:cNvSpPr txBox="1">
            <a:spLocks noChangeArrowheads="1"/>
          </p:cNvSpPr>
          <p:nvPr/>
        </p:nvSpPr>
        <p:spPr bwMode="auto">
          <a:xfrm>
            <a:off x="381000" y="3505200"/>
            <a:ext cx="1219200" cy="439738"/>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Payee</a:t>
            </a:r>
          </a:p>
        </p:txBody>
      </p:sp>
      <p:sp>
        <p:nvSpPr>
          <p:cNvPr id="816136" name="Text Box 15"/>
          <p:cNvSpPr txBox="1">
            <a:spLocks noChangeArrowheads="1"/>
          </p:cNvSpPr>
          <p:nvPr/>
        </p:nvSpPr>
        <p:spPr bwMode="auto">
          <a:xfrm>
            <a:off x="381000" y="4343400"/>
            <a:ext cx="1219200" cy="439738"/>
          </a:xfrm>
          <a:prstGeom prst="rect">
            <a:avLst/>
          </a:prstGeom>
          <a:solidFill>
            <a:schemeClr val="accent3"/>
          </a:solidFill>
          <a:ln w="12700" cap="sq">
            <a:solidFill>
              <a:schemeClr val="tx1"/>
            </a:solidFill>
            <a:miter lim="800000"/>
            <a:headEnd type="none" w="sm" len="sm"/>
            <a:tailEnd type="none" w="sm" len="sm"/>
          </a:ln>
          <a:effectLst>
            <a:innerShdw blurRad="114300">
              <a:prstClr val="black"/>
            </a:innerShdw>
          </a:effectLst>
        </p:spPr>
        <p:txBody>
          <a:bodyPr lIns="182880" rIns="182880" anchor="ctr" anchorCtr="0">
            <a:noAutofit/>
          </a:bodyPr>
          <a:lstStyle>
            <a:defPPr>
              <a:defRPr lang="en-US"/>
            </a:defPPr>
            <a:lvl1pPr>
              <a:spcBef>
                <a:spcPct val="50000"/>
              </a:spcBef>
              <a:defRPr sz="2200">
                <a:latin typeface="Liberation Sans" panose="020B0604020202020204" pitchFamily="34" charset="0"/>
              </a:defRPr>
            </a:lvl1pPr>
            <a:lvl2pPr marL="742950" indent="-285750" algn="l">
              <a:defRPr>
                <a:latin typeface="Times New Roman" pitchFamily="18" charset="0"/>
              </a:defRPr>
            </a:lvl2pPr>
            <a:lvl3pPr marL="1143000" indent="-228600" algn="l">
              <a:defRPr>
                <a:latin typeface="Times New Roman" pitchFamily="18" charset="0"/>
              </a:defRPr>
            </a:lvl3pPr>
            <a:lvl4pPr marL="1600200" indent="-228600" algn="l">
              <a:defRPr>
                <a:latin typeface="Times New Roman" pitchFamily="18" charset="0"/>
              </a:defRPr>
            </a:lvl4pPr>
            <a:lvl5pPr marL="2057400" indent="-228600" algn="l">
              <a:defRPr>
                <a:latin typeface="Times New Roman" pitchFamily="18" charset="0"/>
              </a:defRPr>
            </a:lvl5pPr>
            <a:lvl6pPr marL="2514600" indent="-228600" eaLnBrk="0" fontAlgn="base" hangingPunct="0">
              <a:spcBef>
                <a:spcPct val="0"/>
              </a:spcBef>
              <a:spcAft>
                <a:spcPct val="0"/>
              </a:spcAft>
              <a:defRPr>
                <a:latin typeface="Times New Roman" pitchFamily="18" charset="0"/>
              </a:defRPr>
            </a:lvl6pPr>
            <a:lvl7pPr marL="2971800" indent="-228600" eaLnBrk="0" fontAlgn="base" hangingPunct="0">
              <a:spcBef>
                <a:spcPct val="0"/>
              </a:spcBef>
              <a:spcAft>
                <a:spcPct val="0"/>
              </a:spcAft>
              <a:defRPr>
                <a:latin typeface="Times New Roman" pitchFamily="18" charset="0"/>
              </a:defRPr>
            </a:lvl7pPr>
            <a:lvl8pPr marL="3429000" indent="-228600" eaLnBrk="0" fontAlgn="base" hangingPunct="0">
              <a:spcBef>
                <a:spcPct val="0"/>
              </a:spcBef>
              <a:spcAft>
                <a:spcPct val="0"/>
              </a:spcAft>
              <a:defRPr>
                <a:latin typeface="Times New Roman" pitchFamily="18" charset="0"/>
              </a:defRPr>
            </a:lvl8pPr>
            <a:lvl9pPr marL="3886200" indent="-228600" eaLnBrk="0" fontAlgn="base" hangingPunct="0">
              <a:spcBef>
                <a:spcPct val="0"/>
              </a:spcBef>
              <a:spcAft>
                <a:spcPct val="0"/>
              </a:spcAft>
              <a:defRPr>
                <a:latin typeface="Times New Roman" pitchFamily="18" charset="0"/>
              </a:defRPr>
            </a:lvl9pPr>
          </a:lstStyle>
          <a:p>
            <a:r>
              <a:rPr lang="en-US" altLang="en-US" dirty="0"/>
              <a:t>Payer</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Writing Checks</a:t>
            </a:r>
            <a:endParaRPr lang="en-US" altLang="en-US" sz="3200" b="1" dirty="0">
              <a:solidFill>
                <a:srgbClr val="CC0000"/>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805" y="2438400"/>
            <a:ext cx="7217595" cy="314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77704" y="5637198"/>
            <a:ext cx="24384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7-9</a:t>
            </a:r>
          </a:p>
          <a:p>
            <a:pPr algn="l"/>
            <a:r>
              <a:rPr lang="en-US" sz="1200" dirty="0">
                <a:latin typeface="Liberation Sans" panose="020B0604020202020204" pitchFamily="34" charset="0"/>
              </a:rPr>
              <a:t>Check with remittance advice</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23825689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533400" y="1295400"/>
            <a:ext cx="3331354" cy="246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lgn="l">
              <a:defRPr sz="2400">
                <a:solidFill>
                  <a:schemeClr val="tx1"/>
                </a:solidFill>
                <a:latin typeface="Times New Roman" pitchFamily="18" charset="0"/>
              </a:defRPr>
            </a:lvl1pPr>
            <a:lvl2pPr marL="917575"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ct val="40000"/>
              </a:spcBef>
              <a:buClr>
                <a:srgbClr val="800000"/>
              </a:buClr>
              <a:buSzPct val="80000"/>
            </a:pPr>
            <a:r>
              <a:rPr lang="en-US" altLang="en-US" b="1" dirty="0" smtClean="0">
                <a:solidFill>
                  <a:srgbClr val="006600"/>
                </a:solidFill>
                <a:latin typeface="Liberation Sans" panose="020B0604020202020204" pitchFamily="34" charset="0"/>
              </a:rPr>
              <a:t>DEBIT MEMORANDUM</a:t>
            </a:r>
          </a:p>
          <a:p>
            <a:pPr>
              <a:lnSpc>
                <a:spcPct val="120000"/>
              </a:lnSpc>
              <a:spcBef>
                <a:spcPct val="400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Bank </a:t>
            </a:r>
            <a:r>
              <a:rPr lang="en-US" altLang="en-US" sz="2200" dirty="0">
                <a:solidFill>
                  <a:srgbClr val="000000"/>
                </a:solidFill>
                <a:latin typeface="Liberation Sans" panose="020B0604020202020204" pitchFamily="34" charset="0"/>
              </a:rPr>
              <a:t>service charge.</a:t>
            </a:r>
          </a:p>
          <a:p>
            <a:pPr>
              <a:lnSpc>
                <a:spcPct val="120000"/>
              </a:lnSpc>
              <a:spcBef>
                <a:spcPct val="4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NSF (not sufficient funds).</a:t>
            </a:r>
          </a:p>
        </p:txBody>
      </p:sp>
      <p:sp>
        <p:nvSpPr>
          <p:cNvPr id="641035" name="Text Box 11"/>
          <p:cNvSpPr txBox="1">
            <a:spLocks noChangeArrowheads="1"/>
          </p:cNvSpPr>
          <p:nvPr/>
        </p:nvSpPr>
        <p:spPr bwMode="auto">
          <a:xfrm>
            <a:off x="533400" y="3856232"/>
            <a:ext cx="3429000" cy="2468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6075" indent="-346075" algn="l">
              <a:defRPr sz="2400">
                <a:solidFill>
                  <a:schemeClr val="tx1"/>
                </a:solidFill>
                <a:latin typeface="Times New Roman" pitchFamily="18" charset="0"/>
              </a:defRPr>
            </a:lvl1pPr>
            <a:lvl2pPr marL="917575"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0" indent="0">
              <a:lnSpc>
                <a:spcPct val="120000"/>
              </a:lnSpc>
              <a:spcBef>
                <a:spcPct val="40000"/>
              </a:spcBef>
              <a:buClr>
                <a:srgbClr val="800000"/>
              </a:buClr>
              <a:buSzPct val="80000"/>
            </a:pPr>
            <a:r>
              <a:rPr lang="en-US" altLang="en-US" b="1" dirty="0" smtClean="0">
                <a:solidFill>
                  <a:srgbClr val="006600"/>
                </a:solidFill>
                <a:latin typeface="Liberation Sans" panose="020B0604020202020204" pitchFamily="34" charset="0"/>
              </a:rPr>
              <a:t>CREDIT MEMORANDUM</a:t>
            </a:r>
          </a:p>
          <a:p>
            <a:pPr>
              <a:lnSpc>
                <a:spcPct val="120000"/>
              </a:lnSpc>
              <a:spcBef>
                <a:spcPct val="40000"/>
              </a:spcBef>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Collect </a:t>
            </a:r>
            <a:r>
              <a:rPr lang="en-US" altLang="en-US" sz="2200" dirty="0">
                <a:solidFill>
                  <a:srgbClr val="000000"/>
                </a:solidFill>
                <a:latin typeface="Liberation Sans" panose="020B0604020202020204" pitchFamily="34" charset="0"/>
              </a:rPr>
              <a:t>notes receivable.</a:t>
            </a:r>
          </a:p>
          <a:p>
            <a:pPr>
              <a:lnSpc>
                <a:spcPct val="120000"/>
              </a:lnSpc>
              <a:spcBef>
                <a:spcPct val="400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Interest earned.</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Bank Statements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15844"/>
            <a:ext cx="5037977" cy="510303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06352" y="681335"/>
            <a:ext cx="1371600" cy="461665"/>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7-10</a:t>
            </a:r>
          </a:p>
          <a:p>
            <a:pPr algn="l"/>
            <a:r>
              <a:rPr lang="en-US" sz="1200" dirty="0">
                <a:latin typeface="Liberation Sans" panose="020B0604020202020204" pitchFamily="34" charset="0"/>
              </a:rPr>
              <a:t>Bank statement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231898372"/>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80" name="Text Box 1032"/>
          <p:cNvSpPr txBox="1">
            <a:spLocks noChangeArrowheads="1"/>
          </p:cNvSpPr>
          <p:nvPr/>
        </p:nvSpPr>
        <p:spPr bwMode="auto">
          <a:xfrm>
            <a:off x="533400" y="1295400"/>
            <a:ext cx="6324600" cy="42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pPr>
            <a:r>
              <a:rPr lang="en-US" altLang="en-US" sz="2300" dirty="0">
                <a:solidFill>
                  <a:srgbClr val="000000"/>
                </a:solidFill>
                <a:latin typeface="Liberation Sans" panose="020B0604020202020204" pitchFamily="34" charset="0"/>
              </a:rPr>
              <a:t>Reconcile balance per books and balance per bank to their adjusted (corrected) cash balances.</a:t>
            </a:r>
          </a:p>
          <a:p>
            <a:pPr>
              <a:lnSpc>
                <a:spcPct val="120000"/>
              </a:lnSpc>
              <a:spcBef>
                <a:spcPct val="50000"/>
              </a:spcBef>
              <a:buClr>
                <a:srgbClr val="800000"/>
              </a:buClr>
              <a:buSzPct val="80000"/>
            </a:pPr>
            <a:r>
              <a:rPr lang="en-US" altLang="en-US" sz="2300" b="1" dirty="0">
                <a:solidFill>
                  <a:srgbClr val="000000"/>
                </a:solidFill>
                <a:latin typeface="Liberation Sans" panose="020B0604020202020204" pitchFamily="34" charset="0"/>
              </a:rPr>
              <a:t>Reconciling Items</a:t>
            </a:r>
            <a:r>
              <a:rPr lang="en-US" altLang="en-US" sz="2300" dirty="0">
                <a:solidFill>
                  <a:srgbClr val="000000"/>
                </a:solidFill>
                <a:latin typeface="Liberation Sans" panose="020B0604020202020204" pitchFamily="34" charset="0"/>
              </a:rPr>
              <a:t>:</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Deposits in transit.</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Outstanding checks.</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Bank memoranda.</a:t>
            </a:r>
          </a:p>
          <a:p>
            <a:pPr lvl="1">
              <a:lnSpc>
                <a:spcPct val="120000"/>
              </a:lnSpc>
              <a:spcBef>
                <a:spcPct val="50000"/>
              </a:spcBef>
              <a:buClr>
                <a:schemeClr val="tx1"/>
              </a:buClr>
              <a:buFontTx/>
              <a:buAutoNum type="arabicPeriod"/>
            </a:pPr>
            <a:r>
              <a:rPr lang="en-US" altLang="en-US" sz="2200" dirty="0">
                <a:solidFill>
                  <a:srgbClr val="000000"/>
                </a:solidFill>
                <a:latin typeface="Liberation Sans" panose="020B0604020202020204" pitchFamily="34" charset="0"/>
              </a:rPr>
              <a:t>Errors.</a:t>
            </a:r>
          </a:p>
        </p:txBody>
      </p:sp>
      <p:sp>
        <p:nvSpPr>
          <p:cNvPr id="643083" name="Text Box 1035"/>
          <p:cNvSpPr txBox="1">
            <a:spLocks noChangeArrowheads="1"/>
          </p:cNvSpPr>
          <p:nvPr/>
        </p:nvSpPr>
        <p:spPr bwMode="auto">
          <a:xfrm>
            <a:off x="4724400" y="353249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Time Lags</a:t>
            </a:r>
          </a:p>
        </p:txBody>
      </p:sp>
      <p:sp>
        <p:nvSpPr>
          <p:cNvPr id="643084" name="AutoShape 1036"/>
          <p:cNvSpPr>
            <a:spLocks/>
          </p:cNvSpPr>
          <p:nvPr/>
        </p:nvSpPr>
        <p:spPr bwMode="auto">
          <a:xfrm>
            <a:off x="4267200" y="2971800"/>
            <a:ext cx="381000" cy="1600200"/>
          </a:xfrm>
          <a:prstGeom prst="rightBrace">
            <a:avLst>
              <a:gd name="adj1" fmla="val 35000"/>
              <a:gd name="adj2" fmla="val 50000"/>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solidFill>
                <a:srgbClr val="CC0000"/>
              </a:solidFill>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Reconciling the Bank Account</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cxnSp>
        <p:nvCxnSpPr>
          <p:cNvPr id="11" name="Straight Connector 10"/>
          <p:cNvCxnSpPr/>
          <p:nvPr/>
        </p:nvCxnSpPr>
        <p:spPr bwMode="auto">
          <a:xfrm>
            <a:off x="7147279" y="990600"/>
            <a:ext cx="0" cy="10668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7276501" y="1039504"/>
            <a:ext cx="1791299"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t>
            </a:r>
            <a:r>
              <a:rPr lang="en-US" sz="1400" b="1" dirty="0">
                <a:latin typeface="Liberation Sans" panose="020B0604020202020204" pitchFamily="34" charset="0"/>
              </a:rPr>
              <a:t>a </a:t>
            </a:r>
            <a:r>
              <a:rPr lang="en-US" sz="1400" b="1" dirty="0" smtClean="0">
                <a:latin typeface="Liberation Sans" panose="020B0604020202020204" pitchFamily="34" charset="0"/>
              </a:rPr>
              <a:t>bank reconciliation</a:t>
            </a:r>
            <a:r>
              <a:rPr lang="en-US" sz="1400" b="1" dirty="0">
                <a:latin typeface="Liberation Sans" panose="020B0604020202020204" pitchFamily="34" charset="0"/>
              </a:rPr>
              <a:t>.</a:t>
            </a:r>
          </a:p>
        </p:txBody>
      </p:sp>
    </p:spTree>
    <p:extLst>
      <p:ext uri="{BB962C8B-B14F-4D97-AF65-F5344CB8AC3E}">
        <p14:creationId xmlns:p14="http://schemas.microsoft.com/office/powerpoint/2010/main" val="149332089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Text Box 2"/>
          <p:cNvSpPr txBox="1">
            <a:spLocks noChangeArrowheads="1"/>
          </p:cNvSpPr>
          <p:nvPr/>
        </p:nvSpPr>
        <p:spPr bwMode="auto">
          <a:xfrm>
            <a:off x="609600" y="1295400"/>
            <a:ext cx="8001000" cy="2843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pPr>
            <a:r>
              <a:rPr lang="en-US" altLang="en-US" sz="2500" b="1" dirty="0">
                <a:solidFill>
                  <a:schemeClr val="folHlink"/>
                </a:solidFill>
                <a:latin typeface="Liberation Sans" panose="020B0604020202020204" pitchFamily="34" charset="0"/>
              </a:rPr>
              <a:t>Methods and measures adopted to:</a:t>
            </a:r>
          </a:p>
          <a:p>
            <a:pPr marL="682625" lvl="1" indent="-450850">
              <a:lnSpc>
                <a:spcPct val="125000"/>
              </a:lnSpc>
              <a:spcBef>
                <a:spcPts val="1200"/>
              </a:spcBef>
              <a:spcAft>
                <a:spcPts val="0"/>
              </a:spcAft>
              <a:buClr>
                <a:srgbClr val="CC0000"/>
              </a:buClr>
              <a:buFontTx/>
              <a:buAutoNum type="arabicPeriod"/>
            </a:pPr>
            <a:r>
              <a:rPr lang="en-US" altLang="en-US" sz="2200" dirty="0">
                <a:solidFill>
                  <a:schemeClr val="folHlink"/>
                </a:solidFill>
                <a:latin typeface="Liberation Sans" panose="020B0604020202020204" pitchFamily="34" charset="0"/>
              </a:rPr>
              <a:t>Safeguard assets. </a:t>
            </a:r>
          </a:p>
          <a:p>
            <a:pPr marL="682625" lvl="1" indent="-450850">
              <a:lnSpc>
                <a:spcPct val="125000"/>
              </a:lnSpc>
              <a:spcBef>
                <a:spcPts val="1200"/>
              </a:spcBef>
              <a:spcAft>
                <a:spcPts val="0"/>
              </a:spcAft>
              <a:buClr>
                <a:srgbClr val="CC0000"/>
              </a:buClr>
              <a:buFontTx/>
              <a:buAutoNum type="arabicPeriod"/>
            </a:pPr>
            <a:r>
              <a:rPr lang="en-US" altLang="en-US" sz="2200" dirty="0">
                <a:solidFill>
                  <a:schemeClr val="folHlink"/>
                </a:solidFill>
                <a:latin typeface="Liberation Sans" panose="020B0604020202020204" pitchFamily="34" charset="0"/>
              </a:rPr>
              <a:t>Enhance accuracy and reliability of accounting records. </a:t>
            </a:r>
          </a:p>
          <a:p>
            <a:pPr marL="682625" lvl="1" indent="-450850">
              <a:lnSpc>
                <a:spcPct val="125000"/>
              </a:lnSpc>
              <a:spcBef>
                <a:spcPts val="1200"/>
              </a:spcBef>
              <a:spcAft>
                <a:spcPts val="0"/>
              </a:spcAft>
              <a:buClr>
                <a:srgbClr val="CC0000"/>
              </a:buClr>
              <a:buFontTx/>
              <a:buAutoNum type="arabicPeriod"/>
            </a:pPr>
            <a:r>
              <a:rPr lang="en-US" altLang="en-US" sz="2200" dirty="0">
                <a:latin typeface="Liberation Sans" panose="020B0604020202020204" pitchFamily="34" charset="0"/>
              </a:rPr>
              <a:t>Increase efficiency of operations.</a:t>
            </a:r>
          </a:p>
          <a:p>
            <a:pPr marL="682625" lvl="1" indent="-450850">
              <a:lnSpc>
                <a:spcPct val="125000"/>
              </a:lnSpc>
              <a:spcBef>
                <a:spcPts val="1200"/>
              </a:spcBef>
              <a:spcAft>
                <a:spcPts val="0"/>
              </a:spcAft>
              <a:buClr>
                <a:srgbClr val="CC0000"/>
              </a:buClr>
              <a:buFontTx/>
              <a:buAutoNum type="arabicPeriod"/>
            </a:pPr>
            <a:r>
              <a:rPr lang="en-US" altLang="en-US" sz="2200" dirty="0">
                <a:latin typeface="Liberation Sans" panose="020B0604020202020204" pitchFamily="34" charset="0"/>
              </a:rPr>
              <a:t>Ensure compliance with laws and regulations.</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1026"/>
          <p:cNvSpPr txBox="1">
            <a:spLocks noChangeArrowheads="1"/>
          </p:cNvSpPr>
          <p:nvPr/>
        </p:nvSpPr>
        <p:spPr bwMode="auto">
          <a:xfrm>
            <a:off x="533400" y="1219200"/>
            <a:ext cx="61722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800000"/>
              </a:buClr>
              <a:buSzPct val="80000"/>
            </a:pPr>
            <a:r>
              <a:rPr lang="en-US" altLang="en-US" sz="2600" b="1" dirty="0" smtClean="0">
                <a:solidFill>
                  <a:srgbClr val="006600"/>
                </a:solidFill>
                <a:latin typeface="Liberation Sans" panose="020B0604020202020204" pitchFamily="34" charset="0"/>
              </a:rPr>
              <a:t>RECONCILIATION PROCEDURES</a:t>
            </a:r>
            <a:endParaRPr lang="en-US" altLang="en-US" sz="2600" b="1" dirty="0">
              <a:solidFill>
                <a:srgbClr val="006600"/>
              </a:solidFill>
              <a:latin typeface="Liberation Sans" panose="020B0604020202020204" pitchFamily="34" charset="0"/>
            </a:endParaRPr>
          </a:p>
        </p:txBody>
      </p:sp>
      <p:sp>
        <p:nvSpPr>
          <p:cNvPr id="645126" name="Text Box 1030"/>
          <p:cNvSpPr txBox="1">
            <a:spLocks noChangeArrowheads="1"/>
          </p:cNvSpPr>
          <p:nvPr/>
        </p:nvSpPr>
        <p:spPr bwMode="auto">
          <a:xfrm>
            <a:off x="609600" y="3810000"/>
            <a:ext cx="2895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latin typeface="Liberation Sans" panose="020B0604020202020204" pitchFamily="34" charset="0"/>
              </a:rPr>
              <a:t>+  	Deposit in Transit</a:t>
            </a:r>
          </a:p>
          <a:p>
            <a:pPr>
              <a:spcBef>
                <a:spcPct val="50000"/>
              </a:spcBef>
            </a:pPr>
            <a:r>
              <a:rPr lang="en-US" altLang="en-US" sz="1800" b="1" dirty="0">
                <a:latin typeface="Liberation Sans" panose="020B0604020202020204" pitchFamily="34" charset="0"/>
              </a:rPr>
              <a:t>-  	Outstanding Checks</a:t>
            </a:r>
          </a:p>
          <a:p>
            <a:pPr>
              <a:spcBef>
                <a:spcPct val="50000"/>
              </a:spcBef>
            </a:pPr>
            <a:r>
              <a:rPr lang="en-US" altLang="en-US" sz="1800" b="1" dirty="0">
                <a:latin typeface="Liberation Sans" panose="020B0604020202020204" pitchFamily="34" charset="0"/>
              </a:rPr>
              <a:t>+/- 	Bank Errors</a:t>
            </a:r>
          </a:p>
        </p:txBody>
      </p:sp>
      <p:sp>
        <p:nvSpPr>
          <p:cNvPr id="645127" name="Line 1031"/>
          <p:cNvSpPr>
            <a:spLocks noChangeShapeType="1"/>
          </p:cNvSpPr>
          <p:nvPr/>
        </p:nvSpPr>
        <p:spPr bwMode="auto">
          <a:xfrm>
            <a:off x="7620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28" name="Line 1032"/>
          <p:cNvSpPr>
            <a:spLocks noChangeShapeType="1"/>
          </p:cNvSpPr>
          <p:nvPr/>
        </p:nvSpPr>
        <p:spPr bwMode="auto">
          <a:xfrm>
            <a:off x="7620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29" name="Text Box 1033"/>
          <p:cNvSpPr txBox="1">
            <a:spLocks noChangeArrowheads="1"/>
          </p:cNvSpPr>
          <p:nvPr/>
        </p:nvSpPr>
        <p:spPr bwMode="auto">
          <a:xfrm>
            <a:off x="5486400" y="3810000"/>
            <a:ext cx="3276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800000"/>
              </a:buClr>
              <a:buFont typeface="Wingdings" pitchFamily="2" charset="2"/>
              <a:buNone/>
            </a:pPr>
            <a:r>
              <a:rPr lang="en-US" altLang="en-US" sz="1800" b="1" dirty="0">
                <a:latin typeface="Liberation Sans" panose="020B0604020202020204" pitchFamily="34" charset="0"/>
              </a:rPr>
              <a:t>+	Notes collected by bank</a:t>
            </a:r>
          </a:p>
          <a:p>
            <a:pPr>
              <a:spcBef>
                <a:spcPct val="50000"/>
              </a:spcBef>
            </a:pPr>
            <a:r>
              <a:rPr lang="en-US" altLang="en-US" sz="1800" b="1" dirty="0">
                <a:latin typeface="Liberation Sans" panose="020B0604020202020204" pitchFamily="34" charset="0"/>
              </a:rPr>
              <a:t>-	NSF (bounced) checks</a:t>
            </a:r>
          </a:p>
          <a:p>
            <a:pPr>
              <a:spcBef>
                <a:spcPct val="50000"/>
              </a:spcBef>
            </a:pPr>
            <a:r>
              <a:rPr lang="en-US" altLang="en-US" sz="1800" b="1" dirty="0">
                <a:latin typeface="Liberation Sans" panose="020B0604020202020204" pitchFamily="34" charset="0"/>
              </a:rPr>
              <a:t>-	Check printing or other service charges</a:t>
            </a:r>
          </a:p>
          <a:p>
            <a:pPr>
              <a:spcBef>
                <a:spcPct val="50000"/>
              </a:spcBef>
            </a:pPr>
            <a:r>
              <a:rPr lang="en-US" altLang="en-US" sz="1800" b="1" dirty="0">
                <a:latin typeface="Liberation Sans" panose="020B0604020202020204" pitchFamily="34" charset="0"/>
              </a:rPr>
              <a:t>+/-	Book Errors</a:t>
            </a:r>
          </a:p>
        </p:txBody>
      </p:sp>
      <p:sp>
        <p:nvSpPr>
          <p:cNvPr id="645130" name="Line 1034"/>
          <p:cNvSpPr>
            <a:spLocks noChangeShapeType="1"/>
          </p:cNvSpPr>
          <p:nvPr/>
        </p:nvSpPr>
        <p:spPr bwMode="auto">
          <a:xfrm>
            <a:off x="5638800" y="5715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1" name="Line 1035"/>
          <p:cNvSpPr>
            <a:spLocks noChangeShapeType="1"/>
          </p:cNvSpPr>
          <p:nvPr/>
        </p:nvSpPr>
        <p:spPr bwMode="auto">
          <a:xfrm>
            <a:off x="5638800" y="60960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2" name="Text Box 1036"/>
          <p:cNvSpPr txBox="1">
            <a:spLocks noChangeArrowheads="1"/>
          </p:cNvSpPr>
          <p:nvPr/>
        </p:nvSpPr>
        <p:spPr bwMode="auto">
          <a:xfrm>
            <a:off x="609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b="1" dirty="0">
                <a:latin typeface="Liberation Sans" panose="020B0604020202020204" pitchFamily="34" charset="0"/>
              </a:rPr>
              <a:t>CORRECT BALANCE</a:t>
            </a:r>
          </a:p>
        </p:txBody>
      </p:sp>
      <p:sp>
        <p:nvSpPr>
          <p:cNvPr id="645133" name="Text Box 1037"/>
          <p:cNvSpPr txBox="1">
            <a:spLocks noChangeArrowheads="1"/>
          </p:cNvSpPr>
          <p:nvPr/>
        </p:nvSpPr>
        <p:spPr bwMode="auto">
          <a:xfrm>
            <a:off x="5562600" y="57292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lgn="l">
              <a:defRPr sz="2400">
                <a:solidFill>
                  <a:schemeClr val="tx1"/>
                </a:solidFill>
                <a:latin typeface="Times New Roman" pitchFamily="18" charset="0"/>
              </a:defRPr>
            </a:lvl1pPr>
            <a:lvl2pPr marL="460375"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800" b="1" dirty="0">
                <a:latin typeface="Liberation Sans" panose="020B0604020202020204" pitchFamily="34" charset="0"/>
              </a:rPr>
              <a:t>CORRECT BALANCE</a:t>
            </a:r>
          </a:p>
        </p:txBody>
      </p:sp>
      <p:sp>
        <p:nvSpPr>
          <p:cNvPr id="645135" name="AutoShape 1039"/>
          <p:cNvSpPr>
            <a:spLocks noChangeArrowheads="1"/>
          </p:cNvSpPr>
          <p:nvPr/>
        </p:nvSpPr>
        <p:spPr bwMode="auto">
          <a:xfrm>
            <a:off x="3733800" y="5742296"/>
            <a:ext cx="1600200" cy="304800"/>
          </a:xfrm>
          <a:prstGeom prst="leftRightArrow">
            <a:avLst>
              <a:gd name="adj1" fmla="val 50000"/>
              <a:gd name="adj2" fmla="val 105000"/>
            </a:avLst>
          </a:prstGeom>
          <a:solidFill>
            <a:srgbClr val="CC0000"/>
          </a:solidFill>
          <a:ln w="12700" cap="sq">
            <a:solidFill>
              <a:schemeClr val="tx1"/>
            </a:solidFill>
            <a:miter lim="800000"/>
            <a:headEnd type="none" w="sm" len="sm"/>
            <a:tailEnd type="none" w="sm" len="sm"/>
          </a:ln>
          <a:effectLst/>
        </p:spPr>
        <p:txBody>
          <a:bodyPr wrap="none" anchor="ctr"/>
          <a:lstStyle/>
          <a:p>
            <a:endParaRPr lang="en-US" dirty="0">
              <a:latin typeface="Liberation Sans" panose="020B0604020202020204" pitchFamily="34" charset="0"/>
            </a:endParaRPr>
          </a:p>
        </p:txBody>
      </p:sp>
      <p:sp>
        <p:nvSpPr>
          <p:cNvPr id="645136" name="Line 1040"/>
          <p:cNvSpPr>
            <a:spLocks noChangeShapeType="1"/>
          </p:cNvSpPr>
          <p:nvPr/>
        </p:nvSpPr>
        <p:spPr bwMode="auto">
          <a:xfrm>
            <a:off x="7620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37" name="Line 1041"/>
          <p:cNvSpPr>
            <a:spLocks noChangeShapeType="1"/>
          </p:cNvSpPr>
          <p:nvPr/>
        </p:nvSpPr>
        <p:spPr bwMode="auto">
          <a:xfrm>
            <a:off x="5638800" y="3733800"/>
            <a:ext cx="27432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645145" name="Picture 1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922463"/>
            <a:ext cx="73437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0"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Reconciling the Bank Account</a:t>
            </a:r>
          </a:p>
        </p:txBody>
      </p:sp>
      <p:sp>
        <p:nvSpPr>
          <p:cNvPr id="645139" name="Text Box 1043"/>
          <p:cNvSpPr txBox="1">
            <a:spLocks noChangeArrowheads="1"/>
          </p:cNvSpPr>
          <p:nvPr/>
        </p:nvSpPr>
        <p:spPr bwMode="auto">
          <a:xfrm>
            <a:off x="7086600" y="1554163"/>
            <a:ext cx="1524000" cy="646331"/>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stStyle>
          <a:p>
            <a:r>
              <a:rPr lang="en-US" dirty="0"/>
              <a:t>Illustration 7-11</a:t>
            </a:r>
          </a:p>
          <a:p>
            <a:r>
              <a:rPr lang="en-US" b="0" dirty="0"/>
              <a:t>Bank reconciliation</a:t>
            </a:r>
          </a:p>
          <a:p>
            <a:r>
              <a:rPr lang="en-US" b="0" dirty="0"/>
              <a:t>adjustments</a:t>
            </a:r>
            <a:endParaRPr lang="en-US" altLang="en-US" b="0" dirty="0"/>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905318335"/>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3" name="Rectangle 7"/>
          <p:cNvSpPr>
            <a:spLocks noChangeArrowheads="1"/>
          </p:cNvSpPr>
          <p:nvPr/>
        </p:nvSpPr>
        <p:spPr bwMode="auto">
          <a:xfrm>
            <a:off x="533400" y="1143000"/>
            <a:ext cx="8153400" cy="13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pPr>
            <a:r>
              <a:rPr lang="en-US" altLang="en-US" sz="1900" dirty="0">
                <a:latin typeface="Liberation Sans" panose="020B0604020202020204" pitchFamily="34" charset="0"/>
              </a:rPr>
              <a:t>The bank statement for Laird Company, in Illustration 7-10, shows a balance per bank of £15,907.45 on April 30, </a:t>
            </a:r>
            <a:r>
              <a:rPr lang="en-US" altLang="en-US" sz="1900" dirty="0" smtClean="0">
                <a:latin typeface="Liberation Sans" panose="020B0604020202020204" pitchFamily="34" charset="0"/>
              </a:rPr>
              <a:t>2017. </a:t>
            </a:r>
            <a:r>
              <a:rPr lang="en-US" altLang="en-US" sz="1900" dirty="0">
                <a:latin typeface="Liberation Sans" panose="020B0604020202020204" pitchFamily="34" charset="0"/>
              </a:rPr>
              <a:t>On this date the balance of cash per books is £11,589.45. Using the four reconciliation steps, Laird determines the following reconciling items.</a:t>
            </a:r>
          </a:p>
        </p:txBody>
      </p:sp>
      <p:sp>
        <p:nvSpPr>
          <p:cNvPr id="864265" name="Rectangle 9"/>
          <p:cNvSpPr>
            <a:spLocks noChangeArrowheads="1"/>
          </p:cNvSpPr>
          <p:nvPr/>
        </p:nvSpPr>
        <p:spPr bwMode="auto">
          <a:xfrm>
            <a:off x="533400" y="2590800"/>
            <a:ext cx="8229600" cy="37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914400" algn="l"/>
                <a:tab pos="8001000" algn="r"/>
              </a:tabLst>
              <a:defRPr sz="2400">
                <a:solidFill>
                  <a:schemeClr val="tx1"/>
                </a:solidFill>
                <a:latin typeface="Times New Roman" pitchFamily="18" charset="0"/>
              </a:defRPr>
            </a:lvl1pPr>
            <a:lvl2pPr marL="571500" algn="l">
              <a:tabLst>
                <a:tab pos="914400" algn="l"/>
                <a:tab pos="8001000" algn="r"/>
              </a:tabLst>
              <a:defRPr sz="2400">
                <a:solidFill>
                  <a:schemeClr val="tx1"/>
                </a:solidFill>
                <a:latin typeface="Times New Roman" pitchFamily="18" charset="0"/>
              </a:defRPr>
            </a:lvl2pPr>
            <a:lvl3pPr algn="l">
              <a:tabLst>
                <a:tab pos="914400" algn="l"/>
                <a:tab pos="8001000" algn="r"/>
              </a:tabLst>
              <a:defRPr sz="2400">
                <a:solidFill>
                  <a:schemeClr val="tx1"/>
                </a:solidFill>
                <a:latin typeface="Times New Roman" pitchFamily="18" charset="0"/>
              </a:defRPr>
            </a:lvl3pPr>
            <a:lvl4pPr algn="l">
              <a:tabLst>
                <a:tab pos="914400" algn="l"/>
                <a:tab pos="8001000" algn="r"/>
              </a:tabLst>
              <a:defRPr sz="2400">
                <a:solidFill>
                  <a:schemeClr val="tx1"/>
                </a:solidFill>
                <a:latin typeface="Times New Roman" pitchFamily="18" charset="0"/>
              </a:defRPr>
            </a:lvl4pPr>
            <a:lvl5pPr algn="l">
              <a:tabLst>
                <a:tab pos="914400" algn="l"/>
                <a:tab pos="8001000" algn="r"/>
              </a:tabLst>
              <a:defRPr sz="2400">
                <a:solidFill>
                  <a:schemeClr val="tx1"/>
                </a:solidFill>
                <a:latin typeface="Times New Roman" pitchFamily="18" charset="0"/>
              </a:defRPr>
            </a:lvl5pPr>
            <a:lvl6pPr eaLnBrk="0" fontAlgn="base" hangingPunct="0">
              <a:spcBef>
                <a:spcPct val="0"/>
              </a:spcBef>
              <a:spcAft>
                <a:spcPct val="0"/>
              </a:spcAft>
              <a:tabLst>
                <a:tab pos="914400" algn="l"/>
                <a:tab pos="8001000" algn="r"/>
              </a:tabLst>
              <a:defRPr sz="2400">
                <a:solidFill>
                  <a:schemeClr val="tx1"/>
                </a:solidFill>
                <a:latin typeface="Times New Roman" pitchFamily="18" charset="0"/>
              </a:defRPr>
            </a:lvl6pPr>
            <a:lvl7pPr eaLnBrk="0" fontAlgn="base" hangingPunct="0">
              <a:spcBef>
                <a:spcPct val="0"/>
              </a:spcBef>
              <a:spcAft>
                <a:spcPct val="0"/>
              </a:spcAft>
              <a:tabLst>
                <a:tab pos="914400" algn="l"/>
                <a:tab pos="8001000" algn="r"/>
              </a:tabLst>
              <a:defRPr sz="2400">
                <a:solidFill>
                  <a:schemeClr val="tx1"/>
                </a:solidFill>
                <a:latin typeface="Times New Roman" pitchFamily="18" charset="0"/>
              </a:defRPr>
            </a:lvl7pPr>
            <a:lvl8pPr eaLnBrk="0" fontAlgn="base" hangingPunct="0">
              <a:spcBef>
                <a:spcPct val="0"/>
              </a:spcBef>
              <a:spcAft>
                <a:spcPct val="0"/>
              </a:spcAft>
              <a:tabLst>
                <a:tab pos="914400" algn="l"/>
                <a:tab pos="8001000" algn="r"/>
              </a:tabLst>
              <a:defRPr sz="2400">
                <a:solidFill>
                  <a:schemeClr val="tx1"/>
                </a:solidFill>
                <a:latin typeface="Times New Roman" pitchFamily="18" charset="0"/>
              </a:defRPr>
            </a:lvl8pPr>
            <a:lvl9pPr eaLnBrk="0" fontAlgn="base" hangingPunct="0">
              <a:spcBef>
                <a:spcPct val="0"/>
              </a:spcBef>
              <a:spcAft>
                <a:spcPct val="0"/>
              </a:spcAft>
              <a:tabLst>
                <a:tab pos="914400" algn="l"/>
                <a:tab pos="8001000" algn="r"/>
              </a:tabLst>
              <a:defRPr sz="2400">
                <a:solidFill>
                  <a:schemeClr val="tx1"/>
                </a:solidFill>
                <a:latin typeface="Times New Roman" pitchFamily="18" charset="0"/>
              </a:defRPr>
            </a:lvl9pPr>
          </a:lstStyle>
          <a:p>
            <a:pPr>
              <a:lnSpc>
                <a:spcPct val="90000"/>
              </a:lnSpc>
              <a:spcBef>
                <a:spcPct val="35000"/>
              </a:spcBef>
            </a:pPr>
            <a:r>
              <a:rPr lang="en-US" altLang="en-US" sz="1900" b="1" dirty="0">
                <a:latin typeface="Liberation Sans" panose="020B0604020202020204" pitchFamily="34" charset="0"/>
              </a:rPr>
              <a:t>Step 1. 	Deposits in transit: </a:t>
            </a:r>
          </a:p>
          <a:p>
            <a:pPr>
              <a:lnSpc>
                <a:spcPct val="90000"/>
              </a:lnSpc>
              <a:spcBef>
                <a:spcPct val="35000"/>
              </a:spcBef>
            </a:pPr>
            <a:r>
              <a:rPr lang="en-US" altLang="en-US" sz="1900" dirty="0">
                <a:latin typeface="Liberation Sans" panose="020B0604020202020204" pitchFamily="34" charset="0"/>
              </a:rPr>
              <a:t>	April 30 deposit (received by bank on May 1). 	£2,201.40</a:t>
            </a:r>
          </a:p>
          <a:p>
            <a:pPr>
              <a:lnSpc>
                <a:spcPct val="90000"/>
              </a:lnSpc>
              <a:spcBef>
                <a:spcPct val="40000"/>
              </a:spcBef>
            </a:pPr>
            <a:r>
              <a:rPr lang="en-US" altLang="en-US" sz="1900" b="1" dirty="0">
                <a:latin typeface="Liberation Sans" panose="020B0604020202020204" pitchFamily="34" charset="0"/>
              </a:rPr>
              <a:t>Step 2. Outstanding checks:</a:t>
            </a:r>
            <a:r>
              <a:rPr lang="en-US" altLang="en-US" sz="1900" dirty="0">
                <a:latin typeface="Liberation Sans" panose="020B0604020202020204" pitchFamily="34" charset="0"/>
              </a:rPr>
              <a:t> No. 453, £3,000.00; no. 457,</a:t>
            </a:r>
          </a:p>
          <a:p>
            <a:pPr>
              <a:lnSpc>
                <a:spcPct val="90000"/>
              </a:lnSpc>
            </a:pPr>
            <a:r>
              <a:rPr lang="en-US" altLang="en-US" sz="1900" dirty="0">
                <a:latin typeface="Liberation Sans" panose="020B0604020202020204" pitchFamily="34" charset="0"/>
              </a:rPr>
              <a:t>	£1,401.30; no. 460, £1,502.70. 	5,904.00</a:t>
            </a:r>
          </a:p>
          <a:p>
            <a:pPr>
              <a:lnSpc>
                <a:spcPct val="90000"/>
              </a:lnSpc>
              <a:spcBef>
                <a:spcPct val="40000"/>
              </a:spcBef>
            </a:pPr>
            <a:r>
              <a:rPr lang="en-US" altLang="en-US" sz="1900" b="1" dirty="0">
                <a:latin typeface="Liberation Sans" panose="020B0604020202020204" pitchFamily="34" charset="0"/>
              </a:rPr>
              <a:t>Step 3. Errors:</a:t>
            </a:r>
            <a:r>
              <a:rPr lang="en-US" altLang="en-US" sz="1900" dirty="0">
                <a:latin typeface="Liberation Sans" panose="020B0604020202020204" pitchFamily="34" charset="0"/>
              </a:rPr>
              <a:t> Laird wrote check no. 443 for £1,226.00 </a:t>
            </a:r>
          </a:p>
          <a:p>
            <a:pPr>
              <a:lnSpc>
                <a:spcPct val="90000"/>
              </a:lnSpc>
            </a:pPr>
            <a:r>
              <a:rPr lang="en-US" altLang="en-US" sz="1900" dirty="0">
                <a:latin typeface="Liberation Sans" panose="020B0604020202020204" pitchFamily="34" charset="0"/>
              </a:rPr>
              <a:t>	and the bank correctly paid that amount. However, </a:t>
            </a:r>
          </a:p>
          <a:p>
            <a:pPr>
              <a:lnSpc>
                <a:spcPct val="90000"/>
              </a:lnSpc>
            </a:pPr>
            <a:r>
              <a:rPr lang="en-US" altLang="en-US" sz="1900" dirty="0">
                <a:latin typeface="Liberation Sans" panose="020B0604020202020204" pitchFamily="34" charset="0"/>
              </a:rPr>
              <a:t>	Laird recorded the check as £1,262.00. 	36.00</a:t>
            </a:r>
          </a:p>
          <a:p>
            <a:pPr>
              <a:lnSpc>
                <a:spcPct val="90000"/>
              </a:lnSpc>
              <a:spcBef>
                <a:spcPct val="40000"/>
              </a:spcBef>
            </a:pPr>
            <a:r>
              <a:rPr lang="en-US" altLang="en-US" sz="1900" b="1" dirty="0">
                <a:latin typeface="Liberation Sans" panose="020B0604020202020204" pitchFamily="34" charset="0"/>
              </a:rPr>
              <a:t>Step 4. Bank memoranda:</a:t>
            </a:r>
          </a:p>
          <a:p>
            <a:pPr>
              <a:lnSpc>
                <a:spcPct val="90000"/>
              </a:lnSpc>
            </a:pPr>
            <a:r>
              <a:rPr lang="en-US" altLang="en-US" sz="1900" dirty="0">
                <a:latin typeface="Liberation Sans" panose="020B0604020202020204" pitchFamily="34" charset="0"/>
              </a:rPr>
              <a:t>	a. Debit—NSF check from J. R. Baron for £425.60 	425.60</a:t>
            </a:r>
          </a:p>
          <a:p>
            <a:pPr>
              <a:lnSpc>
                <a:spcPct val="90000"/>
              </a:lnSpc>
            </a:pPr>
            <a:r>
              <a:rPr lang="en-US" altLang="en-US" sz="1900" dirty="0">
                <a:latin typeface="Liberation Sans" panose="020B0604020202020204" pitchFamily="34" charset="0"/>
              </a:rPr>
              <a:t>	b. Debit—Charge for printing company checks £30.00 	30.00</a:t>
            </a:r>
          </a:p>
          <a:p>
            <a:pPr>
              <a:lnSpc>
                <a:spcPct val="90000"/>
              </a:lnSpc>
            </a:pPr>
            <a:r>
              <a:rPr lang="en-US" altLang="en-US" sz="1900" dirty="0">
                <a:latin typeface="Liberation Sans" panose="020B0604020202020204" pitchFamily="34" charset="0"/>
              </a:rPr>
              <a:t>	c. Credit—Collection of note receivable for £1,000</a:t>
            </a:r>
          </a:p>
          <a:p>
            <a:pPr>
              <a:lnSpc>
                <a:spcPct val="90000"/>
              </a:lnSpc>
            </a:pPr>
            <a:r>
              <a:rPr lang="en-US" altLang="en-US" sz="1900" dirty="0">
                <a:latin typeface="Liberation Sans" panose="020B0604020202020204" pitchFamily="34" charset="0"/>
              </a:rPr>
              <a:t>	plus interest earned £50, less bank collection fee £15.00 	1,035.00</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rgbClr val="006600"/>
                </a:solidFill>
                <a:latin typeface="Liberation Sans" panose="020B0604020202020204" pitchFamily="34" charset="0"/>
              </a:rPr>
              <a:t>BANK RECONCILIATION ILLUSTRATED</a:t>
            </a:r>
            <a:endParaRPr lang="en-US" altLang="en-US" sz="3200" b="1" dirty="0">
              <a:solidFill>
                <a:srgbClr val="006600"/>
              </a:solidFill>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4232238730"/>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ext Box 2"/>
          <p:cNvSpPr txBox="1">
            <a:spLocks noChangeArrowheads="1"/>
          </p:cNvSpPr>
          <p:nvPr/>
        </p:nvSpPr>
        <p:spPr bwMode="auto">
          <a:xfrm>
            <a:off x="533400" y="1295400"/>
            <a:ext cx="8458200" cy="4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pPr>
            <a:r>
              <a:rPr lang="en-US" altLang="en-US" sz="2300" b="1" dirty="0">
                <a:latin typeface="Arial" charset="0"/>
              </a:rPr>
              <a:t>Illustration: </a:t>
            </a:r>
            <a:r>
              <a:rPr lang="en-US" altLang="en-US" sz="2300" b="1" dirty="0" smtClean="0">
                <a:latin typeface="Arial" charset="0"/>
              </a:rPr>
              <a:t>Prepare </a:t>
            </a:r>
            <a:r>
              <a:rPr lang="en-US" altLang="en-US" sz="2300" b="1" dirty="0">
                <a:latin typeface="Arial" charset="0"/>
              </a:rPr>
              <a:t>a bank reconciliation at April 30.</a:t>
            </a:r>
          </a:p>
        </p:txBody>
      </p:sp>
      <p:sp>
        <p:nvSpPr>
          <p:cNvPr id="735236" name="Line 4"/>
          <p:cNvSpPr>
            <a:spLocks noChangeShapeType="1"/>
          </p:cNvSpPr>
          <p:nvPr/>
        </p:nvSpPr>
        <p:spPr bwMode="auto">
          <a:xfrm rot="10800000">
            <a:off x="8077200" y="3217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7" name="Line 5"/>
          <p:cNvSpPr>
            <a:spLocks noChangeShapeType="1"/>
          </p:cNvSpPr>
          <p:nvPr/>
        </p:nvSpPr>
        <p:spPr bwMode="auto">
          <a:xfrm>
            <a:off x="8534400" y="3217863"/>
            <a:ext cx="0" cy="228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8" name="Line 6"/>
          <p:cNvSpPr>
            <a:spLocks noChangeShapeType="1"/>
          </p:cNvSpPr>
          <p:nvPr/>
        </p:nvSpPr>
        <p:spPr bwMode="auto">
          <a:xfrm rot="10800000">
            <a:off x="8077200" y="5503863"/>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rgbClr val="800000"/>
                </a:solidFill>
                <a:round/>
                <a:headEnd type="none" w="sm" len="sm"/>
                <a:tailEnd type="triangl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39" name="Text Box 7"/>
          <p:cNvSpPr txBox="1">
            <a:spLocks noChangeArrowheads="1"/>
          </p:cNvSpPr>
          <p:nvPr/>
        </p:nvSpPr>
        <p:spPr bwMode="auto">
          <a:xfrm>
            <a:off x="838200" y="1917700"/>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200" b="1" dirty="0">
                <a:solidFill>
                  <a:srgbClr val="CC0000"/>
                </a:solidFill>
                <a:latin typeface="Arial" charset="0"/>
                <a:cs typeface="Arial" charset="0"/>
              </a:rPr>
              <a:t>Cash balance per bank statement</a:t>
            </a:r>
            <a:r>
              <a:rPr lang="en-US" altLang="en-US" sz="2000" b="1" dirty="0">
                <a:latin typeface="Arial" charset="0"/>
                <a:cs typeface="Arial" charset="0"/>
              </a:rPr>
              <a:t>	₤15,907.45</a:t>
            </a:r>
          </a:p>
        </p:txBody>
      </p:sp>
      <p:sp>
        <p:nvSpPr>
          <p:cNvPr id="735240" name="Text Box 8"/>
          <p:cNvSpPr txBox="1">
            <a:spLocks noChangeArrowheads="1"/>
          </p:cNvSpPr>
          <p:nvPr/>
        </p:nvSpPr>
        <p:spPr bwMode="auto">
          <a:xfrm>
            <a:off x="838200" y="2298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Deposit in transit	2,201.40</a:t>
            </a:r>
          </a:p>
        </p:txBody>
      </p:sp>
      <p:sp>
        <p:nvSpPr>
          <p:cNvPr id="735241" name="Text Box 9"/>
          <p:cNvSpPr txBox="1">
            <a:spLocks noChangeArrowheads="1"/>
          </p:cNvSpPr>
          <p:nvPr/>
        </p:nvSpPr>
        <p:spPr bwMode="auto">
          <a:xfrm>
            <a:off x="838200" y="26797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Outstanding checks	(5,904.00)</a:t>
            </a:r>
          </a:p>
        </p:txBody>
      </p:sp>
      <p:sp>
        <p:nvSpPr>
          <p:cNvPr id="735242" name="Text Box 10"/>
          <p:cNvSpPr txBox="1">
            <a:spLocks noChangeArrowheads="1"/>
          </p:cNvSpPr>
          <p:nvPr/>
        </p:nvSpPr>
        <p:spPr bwMode="auto">
          <a:xfrm>
            <a:off x="838200" y="3032125"/>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Adjusted cash balance per bank</a:t>
            </a:r>
            <a:r>
              <a:rPr lang="en-US" altLang="en-US" sz="2000" dirty="0">
                <a:latin typeface="Arial" charset="0"/>
                <a:cs typeface="Arial" charset="0"/>
              </a:rPr>
              <a:t>	</a:t>
            </a:r>
            <a:r>
              <a:rPr lang="en-US" altLang="en-US" sz="2000" b="1" dirty="0">
                <a:solidFill>
                  <a:srgbClr val="CC0000"/>
                </a:solidFill>
                <a:latin typeface="Arial" charset="0"/>
                <a:cs typeface="Arial" charset="0"/>
              </a:rPr>
              <a:t>₤12,204.85</a:t>
            </a:r>
          </a:p>
        </p:txBody>
      </p:sp>
      <p:sp>
        <p:nvSpPr>
          <p:cNvPr id="735243" name="Text Box 11"/>
          <p:cNvSpPr txBox="1">
            <a:spLocks noChangeArrowheads="1"/>
          </p:cNvSpPr>
          <p:nvPr/>
        </p:nvSpPr>
        <p:spPr bwMode="auto">
          <a:xfrm>
            <a:off x="838200" y="3717925"/>
            <a:ext cx="7620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200" b="1" dirty="0">
                <a:solidFill>
                  <a:srgbClr val="CC0000"/>
                </a:solidFill>
                <a:latin typeface="Arial" charset="0"/>
                <a:cs typeface="Arial" charset="0"/>
              </a:rPr>
              <a:t>Cash balance per books</a:t>
            </a:r>
            <a:r>
              <a:rPr lang="en-US" altLang="en-US" sz="2000" b="1" dirty="0">
                <a:latin typeface="Arial" charset="0"/>
                <a:cs typeface="Arial" charset="0"/>
              </a:rPr>
              <a:t>	₤11,589.45</a:t>
            </a:r>
          </a:p>
        </p:txBody>
      </p:sp>
      <p:sp>
        <p:nvSpPr>
          <p:cNvPr id="735244" name="Text Box 12"/>
          <p:cNvSpPr txBox="1">
            <a:spLocks noChangeArrowheads="1"/>
          </p:cNvSpPr>
          <p:nvPr/>
        </p:nvSpPr>
        <p:spPr bwMode="auto">
          <a:xfrm>
            <a:off x="838200" y="5257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Collection of notes receivable	1,035.00</a:t>
            </a:r>
          </a:p>
        </p:txBody>
      </p:sp>
      <p:sp>
        <p:nvSpPr>
          <p:cNvPr id="735245" name="Text Box 13"/>
          <p:cNvSpPr txBox="1">
            <a:spLocks noChangeArrowheads="1"/>
          </p:cNvSpPr>
          <p:nvPr/>
        </p:nvSpPr>
        <p:spPr bwMode="auto">
          <a:xfrm>
            <a:off x="838200" y="4114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858000" algn="r"/>
              </a:tabLst>
              <a:defRPr sz="2400">
                <a:solidFill>
                  <a:schemeClr val="tx1"/>
                </a:solidFill>
                <a:latin typeface="Times New Roman" pitchFamily="18" charset="0"/>
              </a:defRPr>
            </a:lvl1pPr>
            <a:lvl2pPr marL="1028700" indent="-457200" algn="l">
              <a:tabLst>
                <a:tab pos="1149350" algn="l"/>
                <a:tab pos="6858000" algn="r"/>
              </a:tabLst>
              <a:defRPr sz="2400">
                <a:solidFill>
                  <a:schemeClr val="tx1"/>
                </a:solidFill>
                <a:latin typeface="Times New Roman" pitchFamily="18" charset="0"/>
              </a:defRPr>
            </a:lvl2pPr>
            <a:lvl3pPr marL="1600200" indent="-457200" algn="l">
              <a:tabLst>
                <a:tab pos="1149350" algn="l"/>
                <a:tab pos="6858000" algn="r"/>
              </a:tabLst>
              <a:defRPr sz="2400">
                <a:solidFill>
                  <a:schemeClr val="tx1"/>
                </a:solidFill>
                <a:latin typeface="Times New Roman" pitchFamily="18" charset="0"/>
              </a:defRPr>
            </a:lvl3pPr>
            <a:lvl4pPr marL="2171700" indent="-457200" algn="l">
              <a:tabLst>
                <a:tab pos="1149350" algn="l"/>
                <a:tab pos="6858000" algn="r"/>
              </a:tabLst>
              <a:defRPr sz="2400">
                <a:solidFill>
                  <a:schemeClr val="tx1"/>
                </a:solidFill>
                <a:latin typeface="Times New Roman" pitchFamily="18" charset="0"/>
              </a:defRPr>
            </a:lvl4pPr>
            <a:lvl5pPr marL="2743200" indent="-457200" algn="l">
              <a:tabLst>
                <a:tab pos="1149350" algn="l"/>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Error in check No. 443	36.00</a:t>
            </a:r>
          </a:p>
        </p:txBody>
      </p:sp>
      <p:sp>
        <p:nvSpPr>
          <p:cNvPr id="735246" name="Text Box 14"/>
          <p:cNvSpPr txBox="1">
            <a:spLocks noChangeArrowheads="1"/>
          </p:cNvSpPr>
          <p:nvPr/>
        </p:nvSpPr>
        <p:spPr bwMode="auto">
          <a:xfrm>
            <a:off x="838200" y="4495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NSF check	(425.60)</a:t>
            </a:r>
          </a:p>
        </p:txBody>
      </p:sp>
      <p:sp>
        <p:nvSpPr>
          <p:cNvPr id="735247" name="Text Box 15"/>
          <p:cNvSpPr txBox="1">
            <a:spLocks noChangeArrowheads="1"/>
          </p:cNvSpPr>
          <p:nvPr/>
        </p:nvSpPr>
        <p:spPr bwMode="auto">
          <a:xfrm>
            <a:off x="838200" y="4876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9350" algn="l"/>
                <a:tab pos="6969125" algn="r"/>
              </a:tabLst>
              <a:defRPr sz="2400">
                <a:solidFill>
                  <a:schemeClr val="tx1"/>
                </a:solidFill>
                <a:latin typeface="Times New Roman" pitchFamily="18" charset="0"/>
              </a:defRPr>
            </a:lvl1pPr>
            <a:lvl2pPr marL="1028700" indent="-457200" algn="l">
              <a:tabLst>
                <a:tab pos="1149350" algn="l"/>
                <a:tab pos="6969125" algn="r"/>
              </a:tabLst>
              <a:defRPr sz="2400">
                <a:solidFill>
                  <a:schemeClr val="tx1"/>
                </a:solidFill>
                <a:latin typeface="Times New Roman" pitchFamily="18" charset="0"/>
              </a:defRPr>
            </a:lvl2pPr>
            <a:lvl3pPr marL="1600200" indent="-457200" algn="l">
              <a:tabLst>
                <a:tab pos="1149350" algn="l"/>
                <a:tab pos="6969125" algn="r"/>
              </a:tabLst>
              <a:defRPr sz="2400">
                <a:solidFill>
                  <a:schemeClr val="tx1"/>
                </a:solidFill>
                <a:latin typeface="Times New Roman" pitchFamily="18" charset="0"/>
              </a:defRPr>
            </a:lvl3pPr>
            <a:lvl4pPr marL="2171700" indent="-457200" algn="l">
              <a:tabLst>
                <a:tab pos="1149350" algn="l"/>
                <a:tab pos="6969125" algn="r"/>
              </a:tabLst>
              <a:defRPr sz="2400">
                <a:solidFill>
                  <a:schemeClr val="tx1"/>
                </a:solidFill>
                <a:latin typeface="Times New Roman" pitchFamily="18" charset="0"/>
              </a:defRPr>
            </a:lvl4pPr>
            <a:lvl5pPr marL="2743200" indent="-457200" algn="l">
              <a:tabLst>
                <a:tab pos="1149350" algn="l"/>
                <a:tab pos="6969125"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1149350" algn="l"/>
                <a:tab pos="6969125"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Bank service charge	(30.00)</a:t>
            </a:r>
          </a:p>
        </p:txBody>
      </p:sp>
      <p:sp>
        <p:nvSpPr>
          <p:cNvPr id="735248" name="Text Box 16"/>
          <p:cNvSpPr txBox="1">
            <a:spLocks noChangeArrowheads="1"/>
          </p:cNvSpPr>
          <p:nvPr/>
        </p:nvSpPr>
        <p:spPr bwMode="auto">
          <a:xfrm>
            <a:off x="838200" y="5638800"/>
            <a:ext cx="762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marL="1028700" indent="-457200" algn="l">
              <a:tabLst>
                <a:tab pos="6858000" algn="r"/>
              </a:tabLst>
              <a:defRPr sz="2400">
                <a:solidFill>
                  <a:schemeClr val="tx1"/>
                </a:solidFill>
                <a:latin typeface="Times New Roman" pitchFamily="18" charset="0"/>
              </a:defRPr>
            </a:lvl2pPr>
            <a:lvl3pPr marL="1600200" indent="-457200" algn="l">
              <a:tabLst>
                <a:tab pos="6858000" algn="r"/>
              </a:tabLst>
              <a:defRPr sz="2400">
                <a:solidFill>
                  <a:schemeClr val="tx1"/>
                </a:solidFill>
                <a:latin typeface="Times New Roman" pitchFamily="18" charset="0"/>
              </a:defRPr>
            </a:lvl3pPr>
            <a:lvl4pPr marL="2171700" indent="-457200" algn="l">
              <a:tabLst>
                <a:tab pos="6858000" algn="r"/>
              </a:tabLst>
              <a:defRPr sz="2400">
                <a:solidFill>
                  <a:schemeClr val="tx1"/>
                </a:solidFill>
                <a:latin typeface="Times New Roman" pitchFamily="18" charset="0"/>
              </a:defRPr>
            </a:lvl4pPr>
            <a:lvl5pPr marL="2743200" indent="-457200" algn="l">
              <a:tabLst>
                <a:tab pos="6858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858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858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858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858000" algn="r"/>
              </a:tabLst>
              <a:defRPr sz="2400">
                <a:solidFill>
                  <a:schemeClr val="tx1"/>
                </a:solidFill>
                <a:latin typeface="Times New Roman" pitchFamily="18" charset="0"/>
              </a:defRPr>
            </a:lvl9pPr>
          </a:lstStyle>
          <a:p>
            <a:pPr>
              <a:spcBef>
                <a:spcPct val="50000"/>
              </a:spcBef>
            </a:pPr>
            <a:r>
              <a:rPr lang="en-US" altLang="en-US" sz="2000" b="1" dirty="0">
                <a:latin typeface="Arial" charset="0"/>
                <a:cs typeface="Arial" charset="0"/>
              </a:rPr>
              <a:t>Adjusted cash balance per books</a:t>
            </a:r>
            <a:r>
              <a:rPr lang="en-US" altLang="en-US" sz="2000" dirty="0">
                <a:latin typeface="Arial" charset="0"/>
                <a:cs typeface="Arial" charset="0"/>
              </a:rPr>
              <a:t>	</a:t>
            </a:r>
            <a:r>
              <a:rPr lang="en-US" altLang="en-US" sz="2000" b="1" dirty="0">
                <a:solidFill>
                  <a:srgbClr val="CC0000"/>
                </a:solidFill>
                <a:latin typeface="Arial" charset="0"/>
                <a:cs typeface="Arial" charset="0"/>
              </a:rPr>
              <a:t>₤12,204.85</a:t>
            </a:r>
          </a:p>
        </p:txBody>
      </p:sp>
      <p:sp>
        <p:nvSpPr>
          <p:cNvPr id="735249" name="Freeform 17"/>
          <p:cNvSpPr>
            <a:spLocks/>
          </p:cNvSpPr>
          <p:nvPr/>
        </p:nvSpPr>
        <p:spPr bwMode="auto">
          <a:xfrm>
            <a:off x="6400800" y="3074988"/>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0" name="Freeform 18"/>
          <p:cNvSpPr>
            <a:spLocks/>
          </p:cNvSpPr>
          <p:nvPr/>
        </p:nvSpPr>
        <p:spPr bwMode="auto">
          <a:xfrm>
            <a:off x="6400800" y="3427413"/>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1" name="Freeform 19"/>
          <p:cNvSpPr>
            <a:spLocks/>
          </p:cNvSpPr>
          <p:nvPr/>
        </p:nvSpPr>
        <p:spPr bwMode="auto">
          <a:xfrm>
            <a:off x="6400800" y="5665788"/>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35252" name="Freeform 20"/>
          <p:cNvSpPr>
            <a:spLocks/>
          </p:cNvSpPr>
          <p:nvPr/>
        </p:nvSpPr>
        <p:spPr bwMode="auto">
          <a:xfrm>
            <a:off x="6400800" y="6018213"/>
            <a:ext cx="1435100" cy="1587"/>
          </a:xfrm>
          <a:custGeom>
            <a:avLst/>
            <a:gdLst>
              <a:gd name="T0" fmla="*/ 0 w 672"/>
              <a:gd name="T1" fmla="*/ 0 h 1"/>
              <a:gd name="T2" fmla="*/ 672 w 672"/>
              <a:gd name="T3" fmla="*/ 0 h 1"/>
            </a:gdLst>
            <a:ahLst/>
            <a:cxnLst>
              <a:cxn ang="0">
                <a:pos x="T0" y="T1"/>
              </a:cxn>
              <a:cxn ang="0">
                <a:pos x="T2" y="T3"/>
              </a:cxn>
            </a:cxnLst>
            <a:rect l="0" t="0" r="r" b="b"/>
            <a:pathLst>
              <a:path w="672" h="1">
                <a:moveTo>
                  <a:pt x="0" y="0"/>
                </a:moveTo>
                <a:lnTo>
                  <a:pt x="672"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5"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a:solidFill>
                  <a:srgbClr val="006600"/>
                </a:solidFill>
                <a:latin typeface="Liberation Sans" panose="020B0604020202020204" pitchFamily="34" charset="0"/>
              </a:rPr>
              <a:t>BANK RECONCILIATION ILLUSTRATED</a:t>
            </a:r>
            <a:endParaRPr lang="en-US" altLang="en-US" sz="3200" b="1" dirty="0">
              <a:solidFill>
                <a:srgbClr val="006600"/>
              </a:solidFill>
              <a:latin typeface="Liberation Sans" panose="020B0604020202020204" pitchFamily="34" charset="0"/>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324567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5240"/>
                                        </p:tgtEl>
                                        <p:attrNameLst>
                                          <p:attrName>style.visibility</p:attrName>
                                        </p:attrNameLst>
                                      </p:cBhvr>
                                      <p:to>
                                        <p:strVal val="visible"/>
                                      </p:to>
                                    </p:set>
                                    <p:animEffect transition="in" filter="wipe(left)">
                                      <p:cBhvr>
                                        <p:cTn id="7" dur="500"/>
                                        <p:tgtEl>
                                          <p:spTgt spid="735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5241"/>
                                        </p:tgtEl>
                                        <p:attrNameLst>
                                          <p:attrName>style.visibility</p:attrName>
                                        </p:attrNameLst>
                                      </p:cBhvr>
                                      <p:to>
                                        <p:strVal val="visible"/>
                                      </p:to>
                                    </p:set>
                                    <p:animEffect transition="in" filter="wipe(left)">
                                      <p:cBhvr>
                                        <p:cTn id="12" dur="500"/>
                                        <p:tgtEl>
                                          <p:spTgt spid="735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5245"/>
                                        </p:tgtEl>
                                        <p:attrNameLst>
                                          <p:attrName>style.visibility</p:attrName>
                                        </p:attrNameLst>
                                      </p:cBhvr>
                                      <p:to>
                                        <p:strVal val="visible"/>
                                      </p:to>
                                    </p:set>
                                    <p:animEffect transition="in" filter="wipe(left)">
                                      <p:cBhvr>
                                        <p:cTn id="17" dur="500"/>
                                        <p:tgtEl>
                                          <p:spTgt spid="735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5246"/>
                                        </p:tgtEl>
                                        <p:attrNameLst>
                                          <p:attrName>style.visibility</p:attrName>
                                        </p:attrNameLst>
                                      </p:cBhvr>
                                      <p:to>
                                        <p:strVal val="visible"/>
                                      </p:to>
                                    </p:set>
                                    <p:animEffect transition="in" filter="wipe(left)">
                                      <p:cBhvr>
                                        <p:cTn id="22" dur="500"/>
                                        <p:tgtEl>
                                          <p:spTgt spid="7352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5247"/>
                                        </p:tgtEl>
                                        <p:attrNameLst>
                                          <p:attrName>style.visibility</p:attrName>
                                        </p:attrNameLst>
                                      </p:cBhvr>
                                      <p:to>
                                        <p:strVal val="visible"/>
                                      </p:to>
                                    </p:set>
                                    <p:animEffect transition="in" filter="wipe(left)">
                                      <p:cBhvr>
                                        <p:cTn id="27" dur="500"/>
                                        <p:tgtEl>
                                          <p:spTgt spid="7352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5244"/>
                                        </p:tgtEl>
                                        <p:attrNameLst>
                                          <p:attrName>style.visibility</p:attrName>
                                        </p:attrNameLst>
                                      </p:cBhvr>
                                      <p:to>
                                        <p:strVal val="visible"/>
                                      </p:to>
                                    </p:set>
                                    <p:animEffect transition="in" filter="wipe(left)">
                                      <p:cBhvr>
                                        <p:cTn id="32" dur="500"/>
                                        <p:tgtEl>
                                          <p:spTgt spid="735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5249"/>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735242"/>
                                        </p:tgtEl>
                                        <p:attrNameLst>
                                          <p:attrName>style.visibility</p:attrName>
                                        </p:attrNameLst>
                                      </p:cBhvr>
                                      <p:to>
                                        <p:strVal val="visible"/>
                                      </p:to>
                                    </p:set>
                                    <p:animEffect transition="in" filter="wipe(left)">
                                      <p:cBhvr>
                                        <p:cTn id="40" dur="500"/>
                                        <p:tgtEl>
                                          <p:spTgt spid="73524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7352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35251"/>
                                        </p:tgtEl>
                                        <p:attrNameLst>
                                          <p:attrName>style.visibility</p:attrName>
                                        </p:attrNameLst>
                                      </p:cBhvr>
                                      <p:to>
                                        <p:strVal val="visible"/>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735248"/>
                                        </p:tgtEl>
                                        <p:attrNameLst>
                                          <p:attrName>style.visibility</p:attrName>
                                        </p:attrNameLst>
                                      </p:cBhvr>
                                      <p:to>
                                        <p:strVal val="visible"/>
                                      </p:to>
                                    </p:set>
                                    <p:animEffect transition="in" filter="wipe(left)">
                                      <p:cBhvr>
                                        <p:cTn id="51" dur="500"/>
                                        <p:tgtEl>
                                          <p:spTgt spid="735248"/>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735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40" grpId="0" autoUpdateAnimBg="0"/>
      <p:bldP spid="735241" grpId="0" autoUpdateAnimBg="0"/>
      <p:bldP spid="735242" grpId="0" autoUpdateAnimBg="0"/>
      <p:bldP spid="735244" grpId="0" autoUpdateAnimBg="0"/>
      <p:bldP spid="735245" grpId="0" autoUpdateAnimBg="0"/>
      <p:bldP spid="735246" grpId="0" autoUpdateAnimBg="0"/>
      <p:bldP spid="735247" grpId="0" autoUpdateAnimBg="0"/>
      <p:bldP spid="735248" grpId="0" autoUpdateAnimBg="0"/>
      <p:bldP spid="735249" grpId="0" animBg="1"/>
      <p:bldP spid="735250" grpId="0" animBg="1"/>
      <p:bldP spid="735251" grpId="0" animBg="1"/>
      <p:bldP spid="7352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30000"/>
              </a:spcBef>
            </a:pPr>
            <a:r>
              <a:rPr lang="en-US" altLang="en-US" sz="2200" b="1" dirty="0" smtClean="0">
                <a:latin typeface="Liberation Sans" panose="020B0604020202020204" pitchFamily="34" charset="0"/>
              </a:rPr>
              <a:t>COLLECTION OF NOTE RECEIVABLE:</a:t>
            </a:r>
            <a:r>
              <a:rPr lang="en-US" altLang="en-US" sz="2200" dirty="0" smtClean="0">
                <a:latin typeface="Liberation Sans" panose="020B0604020202020204" pitchFamily="34" charset="0"/>
              </a:rPr>
              <a:t> Assuming </a:t>
            </a:r>
            <a:r>
              <a:rPr lang="en-US" altLang="en-US" sz="2200" dirty="0">
                <a:latin typeface="Liberation Sans" panose="020B0604020202020204" pitchFamily="34" charset="0"/>
              </a:rPr>
              <a:t>interest of </a:t>
            </a:r>
            <a:r>
              <a:rPr lang="en-US" altLang="en-US" sz="2200" dirty="0">
                <a:latin typeface="Liberation Sans" panose="020B0604020202020204" pitchFamily="34" charset="0"/>
                <a:cs typeface="Arial" charset="0"/>
              </a:rPr>
              <a:t>₤</a:t>
            </a:r>
            <a:r>
              <a:rPr lang="en-US" altLang="en-US" sz="2200" dirty="0">
                <a:latin typeface="Liberation Sans" panose="020B0604020202020204" pitchFamily="34" charset="0"/>
              </a:rPr>
              <a:t>50 has not been accrued and collection fee is charged to Miscellaneous Expense, the entry is:</a:t>
            </a:r>
          </a:p>
        </p:txBody>
      </p:sp>
      <p:sp>
        <p:nvSpPr>
          <p:cNvPr id="818180" name="Text Box 4"/>
          <p:cNvSpPr txBox="1">
            <a:spLocks noChangeArrowheads="1"/>
          </p:cNvSpPr>
          <p:nvPr/>
        </p:nvSpPr>
        <p:spPr bwMode="auto">
          <a:xfrm>
            <a:off x="1828800" y="2819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1,035.00</a:t>
            </a:r>
          </a:p>
        </p:txBody>
      </p:sp>
      <p:sp>
        <p:nvSpPr>
          <p:cNvPr id="818181" name="Text Box 5"/>
          <p:cNvSpPr txBox="1">
            <a:spLocks noChangeArrowheads="1"/>
          </p:cNvSpPr>
          <p:nvPr/>
        </p:nvSpPr>
        <p:spPr bwMode="auto">
          <a:xfrm>
            <a:off x="533400" y="28194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18182" name="Text Box 6"/>
          <p:cNvSpPr txBox="1">
            <a:spLocks noChangeArrowheads="1"/>
          </p:cNvSpPr>
          <p:nvPr/>
        </p:nvSpPr>
        <p:spPr bwMode="auto">
          <a:xfrm>
            <a:off x="1828800" y="32940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15.00</a:t>
            </a:r>
          </a:p>
        </p:txBody>
      </p:sp>
      <p:sp>
        <p:nvSpPr>
          <p:cNvPr id="818183" name="Text Box 7"/>
          <p:cNvSpPr txBox="1">
            <a:spLocks noChangeArrowheads="1"/>
          </p:cNvSpPr>
          <p:nvPr/>
        </p:nvSpPr>
        <p:spPr bwMode="auto">
          <a:xfrm>
            <a:off x="1828800" y="37512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Notes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1,000.00</a:t>
            </a:r>
          </a:p>
        </p:txBody>
      </p:sp>
      <p:sp>
        <p:nvSpPr>
          <p:cNvPr id="818184" name="Text Box 8"/>
          <p:cNvSpPr txBox="1">
            <a:spLocks noChangeArrowheads="1"/>
          </p:cNvSpPr>
          <p:nvPr/>
        </p:nvSpPr>
        <p:spPr bwMode="auto">
          <a:xfrm>
            <a:off x="1828800" y="421005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Interest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50.00</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222893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0"/>
                                        </p:tgtEl>
                                        <p:attrNameLst>
                                          <p:attrName>style.visibility</p:attrName>
                                        </p:attrNameLst>
                                      </p:cBhvr>
                                      <p:to>
                                        <p:strVal val="visible"/>
                                      </p:to>
                                    </p:set>
                                    <p:animEffect transition="in" filter="wipe(left)">
                                      <p:cBhvr>
                                        <p:cTn id="7" dur="500"/>
                                        <p:tgtEl>
                                          <p:spTgt spid="818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2"/>
                                        </p:tgtEl>
                                        <p:attrNameLst>
                                          <p:attrName>style.visibility</p:attrName>
                                        </p:attrNameLst>
                                      </p:cBhvr>
                                      <p:to>
                                        <p:strVal val="visible"/>
                                      </p:to>
                                    </p:set>
                                    <p:animEffect transition="in" filter="wipe(left)">
                                      <p:cBhvr>
                                        <p:cTn id="12" dur="500"/>
                                        <p:tgtEl>
                                          <p:spTgt spid="8181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3"/>
                                        </p:tgtEl>
                                        <p:attrNameLst>
                                          <p:attrName>style.visibility</p:attrName>
                                        </p:attrNameLst>
                                      </p:cBhvr>
                                      <p:to>
                                        <p:strVal val="visible"/>
                                      </p:to>
                                    </p:set>
                                    <p:animEffect transition="in" filter="wipe(left)">
                                      <p:cBhvr>
                                        <p:cTn id="17" dur="500"/>
                                        <p:tgtEl>
                                          <p:spTgt spid="8181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8184"/>
                                        </p:tgtEl>
                                        <p:attrNameLst>
                                          <p:attrName>style.visibility</p:attrName>
                                        </p:attrNameLst>
                                      </p:cBhvr>
                                      <p:to>
                                        <p:strVal val="visible"/>
                                      </p:to>
                                    </p:set>
                                    <p:animEffect transition="in" filter="wipe(left)">
                                      <p:cBhvr>
                                        <p:cTn id="22" dur="500"/>
                                        <p:tgtEl>
                                          <p:spTgt spid="81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0" grpId="0"/>
      <p:bldP spid="818182" grpId="0"/>
      <p:bldP spid="818183" grpId="0"/>
      <p:bldP spid="8181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Text Box 2"/>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BOOK ERROR: </a:t>
            </a:r>
            <a:r>
              <a:rPr lang="en-US" altLang="en-US" sz="2200" dirty="0" smtClean="0">
                <a:latin typeface="Liberation Sans" panose="020B0604020202020204" pitchFamily="34" charset="0"/>
              </a:rPr>
              <a:t>The </a:t>
            </a:r>
            <a:r>
              <a:rPr lang="en-US" altLang="en-US" sz="2200" dirty="0">
                <a:latin typeface="Liberation Sans" panose="020B0604020202020204" pitchFamily="34" charset="0"/>
              </a:rPr>
              <a:t>cash disbursements journal shows that check no. 443 was a payment on account to Andrea Company, a supplier.  The correcting entry is:</a:t>
            </a:r>
          </a:p>
        </p:txBody>
      </p:sp>
      <p:sp>
        <p:nvSpPr>
          <p:cNvPr id="820228" name="Text Box 4"/>
          <p:cNvSpPr txBox="1">
            <a:spLocks noChangeArrowheads="1"/>
          </p:cNvSpPr>
          <p:nvPr/>
        </p:nvSpPr>
        <p:spPr bwMode="auto">
          <a:xfrm>
            <a:off x="1828800" y="28194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36.00</a:t>
            </a:r>
          </a:p>
        </p:txBody>
      </p:sp>
      <p:sp>
        <p:nvSpPr>
          <p:cNvPr id="820229" name="Text Box 5"/>
          <p:cNvSpPr txBox="1">
            <a:spLocks noChangeArrowheads="1"/>
          </p:cNvSpPr>
          <p:nvPr/>
        </p:nvSpPr>
        <p:spPr bwMode="auto">
          <a:xfrm>
            <a:off x="533400" y="28194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0230" name="Text Box 6"/>
          <p:cNvSpPr txBox="1">
            <a:spLocks noChangeArrowheads="1"/>
          </p:cNvSpPr>
          <p:nvPr/>
        </p:nvSpPr>
        <p:spPr bwMode="auto">
          <a:xfrm>
            <a:off x="1828800" y="32940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Accounts </a:t>
            </a:r>
            <a:r>
              <a:rPr lang="en-US" altLang="en-US" sz="2200" dirty="0" smtClean="0">
                <a:latin typeface="Liberation Sans" panose="020B0604020202020204" pitchFamily="34" charset="0"/>
                <a:cs typeface="Arial" charset="0"/>
              </a:rPr>
              <a:t>Payable</a:t>
            </a:r>
            <a:r>
              <a:rPr lang="en-US" altLang="en-US" sz="2200" dirty="0">
                <a:latin typeface="Liberation Sans" panose="020B0604020202020204" pitchFamily="34" charset="0"/>
                <a:cs typeface="Arial" charset="0"/>
              </a:rPr>
              <a:t>		36.00</a:t>
            </a:r>
          </a:p>
        </p:txBody>
      </p:sp>
      <p:sp>
        <p:nvSpPr>
          <p:cNvPr id="820235" name="Line 11"/>
          <p:cNvSpPr>
            <a:spLocks noChangeShapeType="1"/>
          </p:cNvSpPr>
          <p:nvPr/>
        </p:nvSpPr>
        <p:spPr bwMode="auto">
          <a:xfrm>
            <a:off x="228600" y="4038600"/>
            <a:ext cx="86106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20236" name="Text Box 2"/>
          <p:cNvSpPr txBox="1">
            <a:spLocks noChangeArrowheads="1"/>
          </p:cNvSpPr>
          <p:nvPr/>
        </p:nvSpPr>
        <p:spPr bwMode="auto">
          <a:xfrm>
            <a:off x="533400" y="4267200"/>
            <a:ext cx="8153400"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NSF CHECK:</a:t>
            </a:r>
            <a:r>
              <a:rPr lang="en-US" altLang="en-US" sz="2200" dirty="0" smtClean="0">
                <a:latin typeface="Liberation Sans" panose="020B0604020202020204" pitchFamily="34" charset="0"/>
              </a:rPr>
              <a:t> As </a:t>
            </a:r>
            <a:r>
              <a:rPr lang="en-US" altLang="en-US" sz="2200" dirty="0">
                <a:latin typeface="Liberation Sans" panose="020B0604020202020204" pitchFamily="34" charset="0"/>
              </a:rPr>
              <a:t>indicated earlier, an NSF check becomes an account receivable to the depositor.  The entry is:</a:t>
            </a:r>
          </a:p>
        </p:txBody>
      </p:sp>
      <p:sp>
        <p:nvSpPr>
          <p:cNvPr id="820237" name="Text Box 13"/>
          <p:cNvSpPr txBox="1">
            <a:spLocks noChangeArrowheads="1"/>
          </p:cNvSpPr>
          <p:nvPr/>
        </p:nvSpPr>
        <p:spPr bwMode="auto">
          <a:xfrm>
            <a:off x="1828800" y="5334000"/>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425.60</a:t>
            </a:r>
          </a:p>
        </p:txBody>
      </p:sp>
      <p:sp>
        <p:nvSpPr>
          <p:cNvPr id="820238" name="Text Box 14"/>
          <p:cNvSpPr txBox="1">
            <a:spLocks noChangeArrowheads="1"/>
          </p:cNvSpPr>
          <p:nvPr/>
        </p:nvSpPr>
        <p:spPr bwMode="auto">
          <a:xfrm>
            <a:off x="533400" y="5334000"/>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0239" name="Text Box 15"/>
          <p:cNvSpPr txBox="1">
            <a:spLocks noChangeArrowheads="1"/>
          </p:cNvSpPr>
          <p:nvPr/>
        </p:nvSpPr>
        <p:spPr bwMode="auto">
          <a:xfrm>
            <a:off x="1828800" y="58086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Cash		425.60</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5"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795493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wipe(left)">
                                      <p:cBhvr>
                                        <p:cTn id="7" dur="500"/>
                                        <p:tgtEl>
                                          <p:spTgt spid="82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30"/>
                                        </p:tgtEl>
                                        <p:attrNameLst>
                                          <p:attrName>style.visibility</p:attrName>
                                        </p:attrNameLst>
                                      </p:cBhvr>
                                      <p:to>
                                        <p:strVal val="visible"/>
                                      </p:to>
                                    </p:set>
                                    <p:animEffect transition="in" filter="wipe(left)">
                                      <p:cBhvr>
                                        <p:cTn id="12" dur="500"/>
                                        <p:tgtEl>
                                          <p:spTgt spid="820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37"/>
                                        </p:tgtEl>
                                        <p:attrNameLst>
                                          <p:attrName>style.visibility</p:attrName>
                                        </p:attrNameLst>
                                      </p:cBhvr>
                                      <p:to>
                                        <p:strVal val="visible"/>
                                      </p:to>
                                    </p:set>
                                    <p:animEffect transition="in" filter="wipe(left)">
                                      <p:cBhvr>
                                        <p:cTn id="17" dur="500"/>
                                        <p:tgtEl>
                                          <p:spTgt spid="820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239"/>
                                        </p:tgtEl>
                                        <p:attrNameLst>
                                          <p:attrName>style.visibility</p:attrName>
                                        </p:attrNameLst>
                                      </p:cBhvr>
                                      <p:to>
                                        <p:strVal val="visible"/>
                                      </p:to>
                                    </p:set>
                                    <p:animEffect transition="in" filter="wipe(left)">
                                      <p:cBhvr>
                                        <p:cTn id="22" dur="500"/>
                                        <p:tgtEl>
                                          <p:spTgt spid="820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p:bldP spid="820230" grpId="0"/>
      <p:bldP spid="820237" grpId="0"/>
      <p:bldP spid="8202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9" name="Text Box 2"/>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tabLst>
                <a:tab pos="457200" algn="l"/>
              </a:tabLst>
              <a:defRPr sz="2400">
                <a:solidFill>
                  <a:schemeClr val="tx1"/>
                </a:solidFill>
                <a:latin typeface="Times New Roman" pitchFamily="18" charset="0"/>
              </a:defRPr>
            </a:lvl1pPr>
            <a:lvl2pPr marL="742950" indent="-285750" algn="l">
              <a:tabLst>
                <a:tab pos="457200" algn="l"/>
              </a:tabLst>
              <a:defRPr sz="2400">
                <a:solidFill>
                  <a:schemeClr val="tx1"/>
                </a:solidFill>
                <a:latin typeface="Times New Roman" pitchFamily="18" charset="0"/>
              </a:defRPr>
            </a:lvl2pPr>
            <a:lvl3pPr marL="1143000" indent="-228600" algn="l">
              <a:tabLst>
                <a:tab pos="457200" algn="l"/>
              </a:tabLst>
              <a:defRPr sz="2400">
                <a:solidFill>
                  <a:schemeClr val="tx1"/>
                </a:solidFill>
                <a:latin typeface="Times New Roman" pitchFamily="18" charset="0"/>
              </a:defRPr>
            </a:lvl3pPr>
            <a:lvl4pPr marL="1600200" indent="-228600" algn="l">
              <a:tabLst>
                <a:tab pos="457200" algn="l"/>
              </a:tabLst>
              <a:defRPr sz="2400">
                <a:solidFill>
                  <a:schemeClr val="tx1"/>
                </a:solidFill>
                <a:latin typeface="Times New Roman" pitchFamily="18" charset="0"/>
              </a:defRPr>
            </a:lvl4pPr>
            <a:lvl5pPr marL="2057400" indent="-228600" algn="l">
              <a:tabLst>
                <a:tab pos="4572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New Roman" pitchFamily="18" charset="0"/>
              </a:defRPr>
            </a:lvl9pPr>
          </a:lstStyle>
          <a:p>
            <a:pPr>
              <a:lnSpc>
                <a:spcPct val="125000"/>
              </a:lnSpc>
              <a:spcBef>
                <a:spcPct val="50000"/>
              </a:spcBef>
            </a:pPr>
            <a:r>
              <a:rPr lang="en-US" altLang="en-US" sz="2200" b="1" dirty="0" smtClean="0">
                <a:latin typeface="Liberation Sans" panose="020B0604020202020204" pitchFamily="34" charset="0"/>
              </a:rPr>
              <a:t>BANK SERVICE CHARGES: </a:t>
            </a:r>
            <a:r>
              <a:rPr lang="en-US" altLang="en-US" sz="2200" dirty="0" smtClean="0">
                <a:latin typeface="Liberation Sans" panose="020B0604020202020204" pitchFamily="34" charset="0"/>
              </a:rPr>
              <a:t>Depositors </a:t>
            </a:r>
            <a:r>
              <a:rPr lang="en-US" altLang="en-US" sz="2200" dirty="0">
                <a:latin typeface="Liberation Sans" panose="020B0604020202020204" pitchFamily="34" charset="0"/>
              </a:rPr>
              <a:t>debit check printing charges (DM) and other bank service charges (SC) to Miscellaneous Expense. The entry is:</a:t>
            </a:r>
          </a:p>
        </p:txBody>
      </p:sp>
      <p:sp>
        <p:nvSpPr>
          <p:cNvPr id="822280" name="Text Box 8"/>
          <p:cNvSpPr txBox="1">
            <a:spLocks noChangeArrowheads="1"/>
          </p:cNvSpPr>
          <p:nvPr/>
        </p:nvSpPr>
        <p:spPr bwMode="auto">
          <a:xfrm>
            <a:off x="1828800" y="2818452"/>
            <a:ext cx="6705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Miscellaneous </a:t>
            </a:r>
            <a:r>
              <a:rPr lang="en-US" altLang="en-US" sz="2200" dirty="0" smtClean="0">
                <a:latin typeface="Liberation Sans" panose="020B0604020202020204" pitchFamily="34" charset="0"/>
                <a:cs typeface="Arial" charset="0"/>
              </a:rPr>
              <a:t>Expense</a:t>
            </a:r>
            <a:r>
              <a:rPr lang="en-US" altLang="en-US" sz="2200" dirty="0">
                <a:latin typeface="Liberation Sans" panose="020B0604020202020204" pitchFamily="34" charset="0"/>
                <a:cs typeface="Arial" charset="0"/>
              </a:rPr>
              <a:t>	30.00</a:t>
            </a:r>
          </a:p>
        </p:txBody>
      </p:sp>
      <p:sp>
        <p:nvSpPr>
          <p:cNvPr id="822281" name="Text Box 9"/>
          <p:cNvSpPr txBox="1">
            <a:spLocks noChangeArrowheads="1"/>
          </p:cNvSpPr>
          <p:nvPr/>
        </p:nvSpPr>
        <p:spPr bwMode="auto">
          <a:xfrm>
            <a:off x="533400" y="2818452"/>
            <a:ext cx="1219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800600" algn="r"/>
              </a:tabLst>
              <a:defRPr sz="2400">
                <a:solidFill>
                  <a:schemeClr val="tx1"/>
                </a:solidFill>
                <a:latin typeface="Times New Roman" pitchFamily="18" charset="0"/>
              </a:defRPr>
            </a:lvl1pPr>
            <a:lvl2pPr marL="1028700" indent="-457200" algn="l">
              <a:tabLst>
                <a:tab pos="4800600" algn="r"/>
              </a:tabLst>
              <a:defRPr sz="2400">
                <a:solidFill>
                  <a:schemeClr val="tx1"/>
                </a:solidFill>
                <a:latin typeface="Times New Roman" pitchFamily="18" charset="0"/>
              </a:defRPr>
            </a:lvl2pPr>
            <a:lvl3pPr marL="1600200" indent="-457200" algn="l">
              <a:tabLst>
                <a:tab pos="4800600" algn="r"/>
              </a:tabLst>
              <a:defRPr sz="2400">
                <a:solidFill>
                  <a:schemeClr val="tx1"/>
                </a:solidFill>
                <a:latin typeface="Times New Roman" pitchFamily="18" charset="0"/>
              </a:defRPr>
            </a:lvl3pPr>
            <a:lvl4pPr marL="2171700" indent="-457200" algn="l">
              <a:tabLst>
                <a:tab pos="4800600" algn="r"/>
              </a:tabLst>
              <a:defRPr sz="2400">
                <a:solidFill>
                  <a:schemeClr val="tx1"/>
                </a:solidFill>
                <a:latin typeface="Times New Roman" pitchFamily="18" charset="0"/>
              </a:defRPr>
            </a:lvl4pPr>
            <a:lvl5pPr marL="2743200" indent="-457200" algn="l">
              <a:tabLst>
                <a:tab pos="4800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Apr. 30</a:t>
            </a:r>
          </a:p>
        </p:txBody>
      </p:sp>
      <p:sp>
        <p:nvSpPr>
          <p:cNvPr id="822282" name="Text Box 10"/>
          <p:cNvSpPr txBox="1">
            <a:spLocks noChangeArrowheads="1"/>
          </p:cNvSpPr>
          <p:nvPr/>
        </p:nvSpPr>
        <p:spPr bwMode="auto">
          <a:xfrm>
            <a:off x="1828800" y="3293115"/>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00600" algn="r"/>
                <a:tab pos="6343650" algn="r"/>
              </a:tabLst>
              <a:defRPr sz="2400">
                <a:solidFill>
                  <a:schemeClr val="tx1"/>
                </a:solidFill>
                <a:latin typeface="Times New Roman" pitchFamily="18" charset="0"/>
              </a:defRPr>
            </a:lvl1pPr>
            <a:lvl2pPr marL="1028700" indent="-457200" algn="l">
              <a:tabLst>
                <a:tab pos="4800600" algn="r"/>
                <a:tab pos="6343650" algn="r"/>
              </a:tabLst>
              <a:defRPr sz="2400">
                <a:solidFill>
                  <a:schemeClr val="tx1"/>
                </a:solidFill>
                <a:latin typeface="Times New Roman" pitchFamily="18" charset="0"/>
              </a:defRPr>
            </a:lvl2pPr>
            <a:lvl3pPr marL="1600200" indent="-457200" algn="l">
              <a:tabLst>
                <a:tab pos="4800600" algn="r"/>
                <a:tab pos="6343650" algn="r"/>
              </a:tabLst>
              <a:defRPr sz="2400">
                <a:solidFill>
                  <a:schemeClr val="tx1"/>
                </a:solidFill>
                <a:latin typeface="Times New Roman" pitchFamily="18" charset="0"/>
              </a:defRPr>
            </a:lvl3pPr>
            <a:lvl4pPr marL="2171700" indent="-457200" algn="l">
              <a:tabLst>
                <a:tab pos="4800600" algn="r"/>
                <a:tab pos="6343650" algn="r"/>
              </a:tabLst>
              <a:defRPr sz="2400">
                <a:solidFill>
                  <a:schemeClr val="tx1"/>
                </a:solidFill>
                <a:latin typeface="Times New Roman" pitchFamily="18" charset="0"/>
              </a:defRPr>
            </a:lvl4pPr>
            <a:lvl5pPr marL="2743200" indent="-457200" algn="l">
              <a:tabLst>
                <a:tab pos="4800600" algn="r"/>
                <a:tab pos="63436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00600" algn="r"/>
                <a:tab pos="63436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Cash		30.00</a:t>
            </a:r>
          </a:p>
        </p:txBody>
      </p:sp>
      <p:sp>
        <p:nvSpPr>
          <p:cNvPr id="822283" name="Line 11"/>
          <p:cNvSpPr>
            <a:spLocks noChangeShapeType="1"/>
          </p:cNvSpPr>
          <p:nvPr/>
        </p:nvSpPr>
        <p:spPr bwMode="auto">
          <a:xfrm>
            <a:off x="228600" y="3886200"/>
            <a:ext cx="86106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22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8267700" cy="172085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2" name="Rectangle 1"/>
          <p:cNvSpPr/>
          <p:nvPr/>
        </p:nvSpPr>
        <p:spPr>
          <a:xfrm>
            <a:off x="394648" y="5974391"/>
            <a:ext cx="2729552"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7-13</a:t>
            </a:r>
          </a:p>
          <a:p>
            <a:pPr algn="l"/>
            <a:r>
              <a:rPr lang="en-US" sz="1200" dirty="0">
                <a:latin typeface="Liberation Sans" panose="020B0604020202020204" pitchFamily="34" charset="0"/>
              </a:rPr>
              <a:t>Adjusted balance in </a:t>
            </a:r>
            <a:r>
              <a:rPr lang="en-US" sz="1200" dirty="0" smtClean="0">
                <a:latin typeface="Liberation Sans" panose="020B0604020202020204" pitchFamily="34" charset="0"/>
              </a:rPr>
              <a:t>Cash account</a:t>
            </a:r>
            <a:endParaRPr lang="en-US" sz="1200"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6663277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80"/>
                                        </p:tgtEl>
                                        <p:attrNameLst>
                                          <p:attrName>style.visibility</p:attrName>
                                        </p:attrNameLst>
                                      </p:cBhvr>
                                      <p:to>
                                        <p:strVal val="visible"/>
                                      </p:to>
                                    </p:set>
                                    <p:animEffect transition="in" filter="wipe(left)">
                                      <p:cBhvr>
                                        <p:cTn id="7" dur="500"/>
                                        <p:tgtEl>
                                          <p:spTgt spid="822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82"/>
                                        </p:tgtEl>
                                        <p:attrNameLst>
                                          <p:attrName>style.visibility</p:attrName>
                                        </p:attrNameLst>
                                      </p:cBhvr>
                                      <p:to>
                                        <p:strVal val="visible"/>
                                      </p:to>
                                    </p:set>
                                    <p:animEffect transition="in" filter="wipe(left)">
                                      <p:cBhvr>
                                        <p:cTn id="12" dur="500"/>
                                        <p:tgtEl>
                                          <p:spTgt spid="82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0" grpId="0"/>
      <p:bldP spid="82228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ChangeArrowheads="1"/>
          </p:cNvSpPr>
          <p:nvPr/>
        </p:nvSpPr>
        <p:spPr bwMode="auto">
          <a:xfrm>
            <a:off x="457200" y="1905000"/>
            <a:ext cx="8001000" cy="426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5843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20796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574925"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30321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4893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9465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403725"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nSpc>
                <a:spcPct val="120000"/>
              </a:lnSpc>
              <a:spcBef>
                <a:spcPct val="60000"/>
              </a:spcBef>
              <a:buClr>
                <a:schemeClr val="tx1"/>
              </a:buClr>
              <a:buSzTx/>
              <a:buFont typeface="Wingdings" pitchFamily="2" charset="2"/>
              <a:buNone/>
            </a:pPr>
            <a:r>
              <a:rPr lang="en-US" altLang="en-US" sz="2200" b="0" dirty="0">
                <a:solidFill>
                  <a:schemeClr val="tx1"/>
                </a:solidFill>
                <a:effectLst/>
                <a:latin typeface="Liberation Sans" panose="020B0604020202020204" pitchFamily="34" charset="0"/>
              </a:rPr>
              <a:t>The reconciling item in a bank reconciliation that will result in an adjusting entry by the depositor is:</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outstanding checks.</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deposit in transit.</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a bank error.</a:t>
            </a:r>
          </a:p>
          <a:p>
            <a:pPr marL="808038" lvl="1" indent="-466725">
              <a:lnSpc>
                <a:spcPct val="120000"/>
              </a:lnSpc>
              <a:spcBef>
                <a:spcPct val="60000"/>
              </a:spcBef>
              <a:buClr>
                <a:schemeClr val="tx1"/>
              </a:buClr>
              <a:buSzTx/>
              <a:buFont typeface="Wingdings" pitchFamily="2" charset="2"/>
              <a:buAutoNum type="alphaLcPeriod"/>
            </a:pPr>
            <a:r>
              <a:rPr lang="en-US" altLang="en-US" sz="2200" b="0" dirty="0">
                <a:solidFill>
                  <a:schemeClr val="tx1"/>
                </a:solidFill>
                <a:effectLst/>
                <a:latin typeface="Liberation Sans" panose="020B0604020202020204" pitchFamily="34" charset="0"/>
              </a:rPr>
              <a:t>bank service charges.</a:t>
            </a:r>
          </a:p>
        </p:txBody>
      </p:sp>
      <p:sp>
        <p:nvSpPr>
          <p:cNvPr id="669700" name="Rectangle 4"/>
          <p:cNvSpPr>
            <a:spLocks noChangeArrowheads="1"/>
          </p:cNvSpPr>
          <p:nvPr/>
        </p:nvSpPr>
        <p:spPr bwMode="auto">
          <a:xfrm>
            <a:off x="533400" y="1295400"/>
            <a:ext cx="5334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spcBef>
                <a:spcPct val="0"/>
              </a:spcBef>
              <a:buClrTx/>
              <a:buSzPct val="80000"/>
              <a:buFontTx/>
              <a:buNone/>
            </a:pPr>
            <a:r>
              <a:rPr lang="en-US" altLang="en-US" sz="3000" dirty="0" smtClean="0">
                <a:solidFill>
                  <a:srgbClr val="CC0000"/>
                </a:solidFill>
                <a:effectLst/>
                <a:latin typeface="Liberation Sans" panose="020B0604020202020204" pitchFamily="34" charset="0"/>
              </a:rPr>
              <a:t>Question</a:t>
            </a:r>
            <a:endParaRPr lang="en-US" altLang="en-US" sz="3000" dirty="0">
              <a:solidFill>
                <a:srgbClr val="CC0000"/>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sz="3200" b="1" dirty="0" smtClean="0">
                <a:solidFill>
                  <a:srgbClr val="006600"/>
                </a:solidFill>
                <a:latin typeface="Liberation Sans" panose="020B0604020202020204" pitchFamily="34" charset="0"/>
              </a:rPr>
              <a:t>ENTRIES FROM BANK RECONCILIATION</a:t>
            </a:r>
            <a:endParaRPr lang="en-US" altLang="en-US" sz="3200" b="1" dirty="0">
              <a:solidFill>
                <a:srgbClr val="006600"/>
              </a:solidFill>
              <a:latin typeface="Liberation Sans" panose="020B0604020202020204" pitchFamily="34" charset="0"/>
            </a:endParaRPr>
          </a:p>
        </p:txBody>
      </p:sp>
      <p:sp>
        <p:nvSpPr>
          <p:cNvPr id="10" name="Notched Right Arrow 9"/>
          <p:cNvSpPr/>
          <p:nvPr/>
        </p:nvSpPr>
        <p:spPr bwMode="auto">
          <a:xfrm>
            <a:off x="326408" y="47512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257621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609600" y="1295400"/>
            <a:ext cx="7772400" cy="370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3175" lvl="1" indent="0">
              <a:lnSpc>
                <a:spcPct val="125000"/>
              </a:lnSpc>
              <a:spcBef>
                <a:spcPts val="1200"/>
              </a:spcBef>
              <a:buClr>
                <a:srgbClr val="CC0000"/>
              </a:buClr>
              <a:buSzPct val="80000"/>
            </a:pPr>
            <a:r>
              <a:rPr lang="en-US" sz="2600" b="1" dirty="0" smtClean="0">
                <a:latin typeface="Liberation Sans" panose="020B0604020202020204" pitchFamily="34" charset="0"/>
              </a:rPr>
              <a:t>EFTs</a:t>
            </a:r>
            <a:r>
              <a:rPr lang="en-US" sz="2300" dirty="0" smtClean="0">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Are disbursement systems </a:t>
            </a:r>
            <a:r>
              <a:rPr lang="en-US" sz="2300" dirty="0">
                <a:latin typeface="Liberation Sans" panose="020B0604020202020204" pitchFamily="34" charset="0"/>
              </a:rPr>
              <a:t>that use wire, telephone, or computers to transfer </a:t>
            </a:r>
            <a:r>
              <a:rPr lang="en-US" sz="2300" dirty="0" smtClean="0">
                <a:latin typeface="Liberation Sans" panose="020B0604020202020204" pitchFamily="34" charset="0"/>
              </a:rPr>
              <a:t>cash from </a:t>
            </a:r>
            <a:r>
              <a:rPr lang="en-US" sz="2300" dirty="0">
                <a:latin typeface="Liberation Sans" panose="020B0604020202020204" pitchFamily="34" charset="0"/>
              </a:rPr>
              <a:t>one location to another. </a:t>
            </a:r>
            <a:endParaRPr lang="en-US" sz="2300" dirty="0" smtClean="0">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Use is </a:t>
            </a:r>
            <a:r>
              <a:rPr lang="en-US" sz="2300" dirty="0">
                <a:latin typeface="Liberation Sans" panose="020B0604020202020204" pitchFamily="34" charset="0"/>
              </a:rPr>
              <a:t>quite </a:t>
            </a:r>
            <a:r>
              <a:rPr lang="en-US" sz="2300" dirty="0" smtClean="0">
                <a:latin typeface="Liberation Sans" panose="020B0604020202020204" pitchFamily="34" charset="0"/>
              </a:rPr>
              <a:t>common.</a:t>
            </a:r>
          </a:p>
          <a:p>
            <a:pPr lvl="1">
              <a:lnSpc>
                <a:spcPct val="125000"/>
              </a:lnSpc>
              <a:spcBef>
                <a:spcPts val="1200"/>
              </a:spcBef>
              <a:buClr>
                <a:srgbClr val="CC0000"/>
              </a:buClr>
              <a:buSzPct val="80000"/>
              <a:buFont typeface="Wingdings" pitchFamily="2" charset="2"/>
              <a:buChar char="u"/>
            </a:pPr>
            <a:r>
              <a:rPr lang="en-US" sz="2300" dirty="0" smtClean="0">
                <a:latin typeface="Liberation Sans" panose="020B0604020202020204" pitchFamily="34" charset="0"/>
              </a:rPr>
              <a:t>Normally </a:t>
            </a:r>
            <a:r>
              <a:rPr lang="en-US" sz="2300" dirty="0">
                <a:latin typeface="Liberation Sans" panose="020B0604020202020204" pitchFamily="34" charset="0"/>
              </a:rPr>
              <a:t>result in better internal control since no cash </a:t>
            </a:r>
            <a:r>
              <a:rPr lang="en-US" sz="2300" dirty="0" smtClean="0">
                <a:latin typeface="Liberation Sans" panose="020B0604020202020204" pitchFamily="34" charset="0"/>
              </a:rPr>
              <a:t>or checks </a:t>
            </a:r>
            <a:r>
              <a:rPr lang="en-US" sz="2300" dirty="0">
                <a:latin typeface="Liberation Sans" panose="020B0604020202020204" pitchFamily="34" charset="0"/>
              </a:rPr>
              <a:t>are handled by company employees.</a:t>
            </a:r>
            <a:endParaRPr lang="en-US" altLang="en-US" sz="2300" dirty="0">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Electronic Funds Transfer (EFT) System</a:t>
            </a:r>
            <a:r>
              <a:rPr lang="en-US" altLang="en-US" sz="3200" b="1" dirty="0" smtClean="0">
                <a:solidFill>
                  <a:srgbClr val="CC0000"/>
                </a:solidFill>
                <a:latin typeface="Liberation Sans" panose="020B0604020202020204" pitchFamily="34" charset="0"/>
              </a:rPr>
              <a:t>	</a:t>
            </a:r>
            <a:endParaRPr lang="en-US" altLang="en-US" sz="3200" b="1" dirty="0">
              <a:solidFill>
                <a:srgbClr val="CC0000"/>
              </a:solidFill>
              <a:latin typeface="Liberation Sans" panose="020B0604020202020204" pitchFamily="34" charset="0"/>
            </a:endParaRPr>
          </a:p>
        </p:txBody>
      </p:sp>
      <p:sp>
        <p:nvSpPr>
          <p:cNvPr id="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116299142"/>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3276600" cy="560388"/>
          </a:xfrm>
          <a:prstGeom prst="rect">
            <a:avLst/>
          </a:prstGeom>
          <a:noFill/>
          <a:ln>
            <a:noFill/>
          </a:ln>
          <a:effectLst/>
        </p:spPr>
        <p:txBody>
          <a:bodyPr lIns="90488" tIns="44450" rIns="90488" bIns="44450" anchor="ctr" anchorCtr="0"/>
          <a:lstStyle/>
          <a:p>
            <a:pPr marL="53975" algn="l"/>
            <a:r>
              <a:rPr lang="en-US" altLang="en-US" b="1" i="0" dirty="0" smtClean="0">
                <a:solidFill>
                  <a:srgbClr val="800080"/>
                </a:solidFill>
                <a:latin typeface="Liberation Sans" panose="020B0604020202020204" pitchFamily="34" charset="0"/>
              </a:rPr>
              <a:t>INVESTOR </a:t>
            </a:r>
            <a:r>
              <a:rPr lang="en-US" altLang="en-US" b="1" i="0" dirty="0" smtClean="0">
                <a:solidFill>
                  <a:srgbClr val="660066"/>
                </a:solidFill>
                <a:latin typeface="Liberation Sans" panose="020B0604020202020204" pitchFamily="34" charset="0"/>
              </a:rPr>
              <a:t>INSIGHT</a:t>
            </a:r>
            <a:endParaRPr lang="en-US" altLang="en-US" b="1" i="0" dirty="0">
              <a:solidFill>
                <a:srgbClr val="660066"/>
              </a:solidFill>
              <a:latin typeface="Liberation Sans" panose="020B0604020202020204" pitchFamily="34" charset="0"/>
            </a:endParaRPr>
          </a:p>
        </p:txBody>
      </p:sp>
      <p:sp>
        <p:nvSpPr>
          <p:cNvPr id="2" name="Rectangle 1"/>
          <p:cNvSpPr/>
          <p:nvPr/>
        </p:nvSpPr>
        <p:spPr>
          <a:xfrm>
            <a:off x="457200" y="914400"/>
            <a:ext cx="8229600" cy="5307479"/>
          </a:xfrm>
          <a:prstGeom prst="rect">
            <a:avLst/>
          </a:prstGeom>
        </p:spPr>
        <p:txBody>
          <a:bodyPr wrap="square">
            <a:spAutoFit/>
          </a:bodyPr>
          <a:lstStyle/>
          <a:p>
            <a:pPr algn="just">
              <a:lnSpc>
                <a:spcPct val="105000"/>
              </a:lnSpc>
              <a:spcBef>
                <a:spcPts val="600"/>
              </a:spcBef>
            </a:pPr>
            <a:r>
              <a:rPr lang="en-US" sz="1800" dirty="0" smtClean="0">
                <a:latin typeface="Liberation Sans" panose="020B0604020202020204" pitchFamily="34" charset="0"/>
              </a:rPr>
              <a:t>No </a:t>
            </a:r>
            <a:r>
              <a:rPr lang="en-US" sz="1800" dirty="0">
                <a:latin typeface="Liberation Sans" panose="020B0604020202020204" pitchFamily="34" charset="0"/>
              </a:rPr>
              <a:t>recent fraud has </a:t>
            </a:r>
            <a:r>
              <a:rPr lang="en-US" sz="1800" dirty="0" smtClean="0">
                <a:latin typeface="Liberation Sans" panose="020B0604020202020204" pitchFamily="34" charset="0"/>
              </a:rPr>
              <a:t>generated more </a:t>
            </a:r>
            <a:r>
              <a:rPr lang="en-US" sz="1800" dirty="0">
                <a:latin typeface="Liberation Sans" panose="020B0604020202020204" pitchFamily="34" charset="0"/>
              </a:rPr>
              <a:t>interest and rage than </a:t>
            </a:r>
            <a:r>
              <a:rPr lang="en-US" sz="1800" dirty="0" smtClean="0">
                <a:latin typeface="Liberation Sans" panose="020B0604020202020204" pitchFamily="34" charset="0"/>
              </a:rPr>
              <a:t>the one </a:t>
            </a:r>
            <a:r>
              <a:rPr lang="en-US" sz="1800" dirty="0">
                <a:latin typeface="Liberation Sans" panose="020B0604020202020204" pitchFamily="34" charset="0"/>
              </a:rPr>
              <a:t>perpetrated by </a:t>
            </a:r>
            <a:r>
              <a:rPr lang="en-US" sz="1800" dirty="0" smtClean="0">
                <a:latin typeface="Liberation Sans" panose="020B0604020202020204" pitchFamily="34" charset="0"/>
              </a:rPr>
              <a:t>Bernard Madoff</a:t>
            </a:r>
            <a:r>
              <a:rPr lang="en-US" sz="1800" dirty="0">
                <a:latin typeface="Liberation Sans" panose="020B0604020202020204" pitchFamily="34" charset="0"/>
              </a:rPr>
              <a:t>. Madoff was an </a:t>
            </a:r>
            <a:r>
              <a:rPr lang="en-US" sz="1800" dirty="0" smtClean="0">
                <a:latin typeface="Liberation Sans" panose="020B0604020202020204" pitchFamily="34" charset="0"/>
              </a:rPr>
              <a:t>elite New </a:t>
            </a:r>
            <a:r>
              <a:rPr lang="en-US" sz="1800" dirty="0">
                <a:latin typeface="Liberation Sans" panose="020B0604020202020204" pitchFamily="34" charset="0"/>
              </a:rPr>
              <a:t>York investment fund </a:t>
            </a:r>
            <a:r>
              <a:rPr lang="en-US" sz="1800" dirty="0" smtClean="0">
                <a:latin typeface="Liberation Sans" panose="020B0604020202020204" pitchFamily="34" charset="0"/>
              </a:rPr>
              <a:t>manager who </a:t>
            </a:r>
            <a:r>
              <a:rPr lang="en-US" sz="1800" dirty="0">
                <a:latin typeface="Liberation Sans" panose="020B0604020202020204" pitchFamily="34" charset="0"/>
              </a:rPr>
              <a:t>was highly regarded </a:t>
            </a:r>
            <a:r>
              <a:rPr lang="en-US" sz="1800" dirty="0" smtClean="0">
                <a:latin typeface="Liberation Sans" panose="020B0604020202020204" pitchFamily="34" charset="0"/>
              </a:rPr>
              <a:t>by securities </a:t>
            </a:r>
            <a:r>
              <a:rPr lang="en-US" sz="1800" dirty="0">
                <a:latin typeface="Liberation Sans" panose="020B0604020202020204" pitchFamily="34" charset="0"/>
              </a:rPr>
              <a:t>regulators. </a:t>
            </a:r>
            <a:r>
              <a:rPr lang="en-US" sz="1800" dirty="0" smtClean="0">
                <a:latin typeface="Liberation Sans" panose="020B0604020202020204" pitchFamily="34" charset="0"/>
              </a:rPr>
              <a:t>Investors flocked </a:t>
            </a:r>
            <a:r>
              <a:rPr lang="en-US" sz="1800" dirty="0">
                <a:latin typeface="Liberation Sans" panose="020B0604020202020204" pitchFamily="34" charset="0"/>
              </a:rPr>
              <a:t>to him because he </a:t>
            </a:r>
            <a:r>
              <a:rPr lang="en-US" sz="1800" dirty="0" smtClean="0">
                <a:latin typeface="Liberation Sans" panose="020B0604020202020204" pitchFamily="34" charset="0"/>
              </a:rPr>
              <a:t>delivered steady </a:t>
            </a:r>
            <a:r>
              <a:rPr lang="en-US" sz="1800" dirty="0">
                <a:latin typeface="Liberation Sans" panose="020B0604020202020204" pitchFamily="34" charset="0"/>
              </a:rPr>
              <a:t>returns of </a:t>
            </a:r>
            <a:r>
              <a:rPr lang="en-US" sz="1800" dirty="0" smtClean="0">
                <a:latin typeface="Liberation Sans" panose="020B0604020202020204" pitchFamily="34" charset="0"/>
              </a:rPr>
              <a:t>between 10</a:t>
            </a:r>
            <a:r>
              <a:rPr lang="en-US" sz="1800" dirty="0">
                <a:latin typeface="Liberation Sans" panose="020B0604020202020204" pitchFamily="34" charset="0"/>
              </a:rPr>
              <a:t>% and 15%, no matter </a:t>
            </a:r>
            <a:r>
              <a:rPr lang="en-US" sz="1800" dirty="0" smtClean="0">
                <a:latin typeface="Liberation Sans" panose="020B0604020202020204" pitchFamily="34" charset="0"/>
              </a:rPr>
              <a:t>whether the </a:t>
            </a:r>
            <a:r>
              <a:rPr lang="en-US" sz="1800" dirty="0">
                <a:latin typeface="Liberation Sans" panose="020B0604020202020204" pitchFamily="34" charset="0"/>
              </a:rPr>
              <a:t>market was going up or </a:t>
            </a:r>
            <a:r>
              <a:rPr lang="en-US" sz="1800" dirty="0" smtClean="0">
                <a:latin typeface="Liberation Sans" panose="020B0604020202020204" pitchFamily="34" charset="0"/>
              </a:rPr>
              <a:t>going down</a:t>
            </a:r>
            <a:r>
              <a:rPr lang="en-US" sz="1800" dirty="0">
                <a:latin typeface="Liberation Sans" panose="020B0604020202020204" pitchFamily="34" charset="0"/>
              </a:rPr>
              <a:t>. However, for many years</a:t>
            </a:r>
            <a:r>
              <a:rPr lang="en-US" sz="1800" dirty="0" smtClean="0">
                <a:latin typeface="Liberation Sans" panose="020B0604020202020204" pitchFamily="34" charset="0"/>
              </a:rPr>
              <a:t>, Madoff </a:t>
            </a:r>
            <a:r>
              <a:rPr lang="en-US" sz="1800" dirty="0">
                <a:latin typeface="Liberation Sans" panose="020B0604020202020204" pitchFamily="34" charset="0"/>
              </a:rPr>
              <a:t>did not actually </a:t>
            </a:r>
            <a:r>
              <a:rPr lang="en-US" sz="1800" dirty="0" smtClean="0">
                <a:latin typeface="Liberation Sans" panose="020B0604020202020204" pitchFamily="34" charset="0"/>
              </a:rPr>
              <a:t>invest the </a:t>
            </a:r>
            <a:r>
              <a:rPr lang="en-US" sz="1800" dirty="0">
                <a:latin typeface="Liberation Sans" panose="020B0604020202020204" pitchFamily="34" charset="0"/>
              </a:rPr>
              <a:t>cash that people gave to him</a:t>
            </a:r>
            <a:r>
              <a:rPr lang="en-US" sz="1800" dirty="0" smtClean="0">
                <a:latin typeface="Liberation Sans" panose="020B0604020202020204" pitchFamily="34" charset="0"/>
              </a:rPr>
              <a:t>. Instead</a:t>
            </a:r>
            <a:r>
              <a:rPr lang="en-US" sz="1800" dirty="0">
                <a:latin typeface="Liberation Sans" panose="020B0604020202020204" pitchFamily="34" charset="0"/>
              </a:rPr>
              <a:t>, he was running a Ponzi scheme: He paid returns </a:t>
            </a:r>
            <a:r>
              <a:rPr lang="en-US" sz="1800" dirty="0" smtClean="0">
                <a:latin typeface="Liberation Sans" panose="020B0604020202020204" pitchFamily="34" charset="0"/>
              </a:rPr>
              <a:t>to existing </a:t>
            </a:r>
            <a:r>
              <a:rPr lang="en-US" sz="1800" dirty="0">
                <a:latin typeface="Liberation Sans" panose="020B0604020202020204" pitchFamily="34" charset="0"/>
              </a:rPr>
              <a:t>investors using cash received from new investors. </a:t>
            </a:r>
            <a:r>
              <a:rPr lang="en-US" sz="1800" dirty="0" smtClean="0">
                <a:latin typeface="Liberation Sans" panose="020B0604020202020204" pitchFamily="34" charset="0"/>
              </a:rPr>
              <a:t>As long </a:t>
            </a:r>
            <a:r>
              <a:rPr lang="en-US" sz="1800" dirty="0">
                <a:latin typeface="Liberation Sans" panose="020B0604020202020204" pitchFamily="34" charset="0"/>
              </a:rPr>
              <a:t>as the size of his investment fund continued to grow </a:t>
            </a:r>
            <a:r>
              <a:rPr lang="en-US" sz="1800" dirty="0" smtClean="0">
                <a:latin typeface="Liberation Sans" panose="020B0604020202020204" pitchFamily="34" charset="0"/>
              </a:rPr>
              <a:t>from new </a:t>
            </a:r>
            <a:r>
              <a:rPr lang="en-US" sz="1800" dirty="0">
                <a:latin typeface="Liberation Sans" panose="020B0604020202020204" pitchFamily="34" charset="0"/>
              </a:rPr>
              <a:t>investments at a rate that exceeded the amounts that </a:t>
            </a:r>
            <a:r>
              <a:rPr lang="en-US" sz="1800" dirty="0" smtClean="0">
                <a:latin typeface="Liberation Sans" panose="020B0604020202020204" pitchFamily="34" charset="0"/>
              </a:rPr>
              <a:t>he needed </a:t>
            </a:r>
            <a:r>
              <a:rPr lang="en-US" sz="1800" dirty="0">
                <a:latin typeface="Liberation Sans" panose="020B0604020202020204" pitchFamily="34" charset="0"/>
              </a:rPr>
              <a:t>to pay out in returns, Madoff was able to operate </a:t>
            </a:r>
            <a:r>
              <a:rPr lang="en-US" sz="1800" dirty="0" smtClean="0">
                <a:latin typeface="Liberation Sans" panose="020B0604020202020204" pitchFamily="34" charset="0"/>
              </a:rPr>
              <a:t>his fraud </a:t>
            </a:r>
            <a:r>
              <a:rPr lang="en-US" sz="1800" dirty="0">
                <a:latin typeface="Liberation Sans" panose="020B0604020202020204" pitchFamily="34" charset="0"/>
              </a:rPr>
              <a:t>smoothly</a:t>
            </a:r>
            <a:r>
              <a:rPr lang="en-US" sz="1800" dirty="0" smtClean="0">
                <a:latin typeface="Liberation Sans" panose="020B0604020202020204" pitchFamily="34" charset="0"/>
              </a:rPr>
              <a:t>. To </a:t>
            </a:r>
            <a:r>
              <a:rPr lang="en-US" sz="1800" dirty="0">
                <a:latin typeface="Liberation Sans" panose="020B0604020202020204" pitchFamily="34" charset="0"/>
              </a:rPr>
              <a:t>conceal his misdeeds, Madoff fabricated false </a:t>
            </a:r>
            <a:r>
              <a:rPr lang="en-US" sz="1800" dirty="0" smtClean="0">
                <a:latin typeface="Liberation Sans" panose="020B0604020202020204" pitchFamily="34" charset="0"/>
              </a:rPr>
              <a:t>investment statements </a:t>
            </a:r>
            <a:r>
              <a:rPr lang="en-US" sz="1800" dirty="0">
                <a:latin typeface="Liberation Sans" panose="020B0604020202020204" pitchFamily="34" charset="0"/>
              </a:rPr>
              <a:t>that were provided to investors. In addition</a:t>
            </a:r>
            <a:r>
              <a:rPr lang="en-US" sz="1800" dirty="0" smtClean="0">
                <a:latin typeface="Liberation Sans" panose="020B0604020202020204" pitchFamily="34" charset="0"/>
              </a:rPr>
              <a:t>, Madoff </a:t>
            </a:r>
            <a:r>
              <a:rPr lang="en-US" sz="1800" dirty="0">
                <a:latin typeface="Liberation Sans" panose="020B0604020202020204" pitchFamily="34" charset="0"/>
              </a:rPr>
              <a:t>hired an auditor that never </a:t>
            </a:r>
            <a:r>
              <a:rPr lang="en-US" sz="1800" dirty="0" smtClean="0">
                <a:latin typeface="Liberation Sans" panose="020B0604020202020204" pitchFamily="34" charset="0"/>
              </a:rPr>
              <a:t>verified </a:t>
            </a:r>
            <a:r>
              <a:rPr lang="en-US" sz="1800" dirty="0">
                <a:latin typeface="Liberation Sans" panose="020B0604020202020204" pitchFamily="34" charset="0"/>
              </a:rPr>
              <a:t>the accuracy of </a:t>
            </a:r>
            <a:r>
              <a:rPr lang="en-US" sz="1800" dirty="0" smtClean="0">
                <a:latin typeface="Liberation Sans" panose="020B0604020202020204" pitchFamily="34" charset="0"/>
              </a:rPr>
              <a:t>the investment </a:t>
            </a:r>
            <a:r>
              <a:rPr lang="en-US" sz="1800" dirty="0">
                <a:latin typeface="Liberation Sans" panose="020B0604020202020204" pitchFamily="34" charset="0"/>
              </a:rPr>
              <a:t>records but automatically issued </a:t>
            </a:r>
            <a:r>
              <a:rPr lang="en-US" sz="1800" dirty="0" smtClean="0">
                <a:latin typeface="Liberation Sans" panose="020B0604020202020204" pitchFamily="34" charset="0"/>
              </a:rPr>
              <a:t>unqualified opinions each </a:t>
            </a:r>
            <a:r>
              <a:rPr lang="en-US" sz="1800" dirty="0">
                <a:latin typeface="Liberation Sans" panose="020B0604020202020204" pitchFamily="34" charset="0"/>
              </a:rPr>
              <a:t>year. A competing fund manager warned the SEC </a:t>
            </a:r>
            <a:r>
              <a:rPr lang="en-US" sz="1800" dirty="0" smtClean="0">
                <a:latin typeface="Liberation Sans" panose="020B0604020202020204" pitchFamily="34" charset="0"/>
              </a:rPr>
              <a:t>a number </a:t>
            </a:r>
            <a:r>
              <a:rPr lang="en-US" sz="1800" dirty="0">
                <a:latin typeface="Liberation Sans" panose="020B0604020202020204" pitchFamily="34" charset="0"/>
              </a:rPr>
              <a:t>of times over a nearly 10-year period that he </a:t>
            </a:r>
            <a:r>
              <a:rPr lang="en-US" sz="1800" dirty="0" smtClean="0">
                <a:latin typeface="Liberation Sans" panose="020B0604020202020204" pitchFamily="34" charset="0"/>
              </a:rPr>
              <a:t>thought Madoff </a:t>
            </a:r>
            <a:r>
              <a:rPr lang="en-US" sz="1800" dirty="0">
                <a:latin typeface="Liberation Sans" panose="020B0604020202020204" pitchFamily="34" charset="0"/>
              </a:rPr>
              <a:t>was engaged in fraud. The SEC never </a:t>
            </a:r>
            <a:r>
              <a:rPr lang="en-US" sz="1800" dirty="0" smtClean="0">
                <a:latin typeface="Liberation Sans" panose="020B0604020202020204" pitchFamily="34" charset="0"/>
              </a:rPr>
              <a:t>aggressively investigated </a:t>
            </a:r>
            <a:r>
              <a:rPr lang="en-US" sz="1800" dirty="0">
                <a:latin typeface="Liberation Sans" panose="020B0604020202020204" pitchFamily="34" charset="0"/>
              </a:rPr>
              <a:t>the allegations. Investors, many of which </a:t>
            </a:r>
            <a:r>
              <a:rPr lang="en-US" sz="1800" dirty="0" smtClean="0">
                <a:latin typeface="Liberation Sans" panose="020B0604020202020204" pitchFamily="34" charset="0"/>
              </a:rPr>
              <a:t>were charitable </a:t>
            </a:r>
            <a:r>
              <a:rPr lang="en-US" sz="1800" dirty="0">
                <a:latin typeface="Liberation Sans" panose="020B0604020202020204" pitchFamily="34" charset="0"/>
              </a:rPr>
              <a:t>organizations, lost more than $18 billion. </a:t>
            </a:r>
            <a:r>
              <a:rPr lang="en-US" sz="1800" dirty="0" smtClean="0">
                <a:latin typeface="Liberation Sans" panose="020B0604020202020204" pitchFamily="34" charset="0"/>
              </a:rPr>
              <a:t>Madoff was </a:t>
            </a:r>
            <a:r>
              <a:rPr lang="en-US" sz="1800" dirty="0">
                <a:latin typeface="Liberation Sans" panose="020B0604020202020204" pitchFamily="34" charset="0"/>
              </a:rPr>
              <a:t>sentenced to a jail term of 150 years</a:t>
            </a:r>
            <a:r>
              <a:rPr lang="en-US" sz="1800" dirty="0" smtClean="0">
                <a:latin typeface="Liberation Sans" panose="020B0604020202020204" pitchFamily="34" charset="0"/>
              </a:rPr>
              <a:t>.</a:t>
            </a:r>
            <a:r>
              <a:rPr lang="en-US" sz="1800" dirty="0">
                <a:latin typeface="Liberation Sans" panose="020B0604020202020204" pitchFamily="34" charset="0"/>
              </a:rPr>
              <a:t>	</a:t>
            </a:r>
          </a:p>
        </p:txBody>
      </p:sp>
      <p:sp>
        <p:nvSpPr>
          <p:cNvPr id="6" name="Rectangle 5"/>
          <p:cNvSpPr>
            <a:spLocks noChangeArrowheads="1"/>
          </p:cNvSpPr>
          <p:nvPr/>
        </p:nvSpPr>
        <p:spPr bwMode="auto">
          <a:xfrm>
            <a:off x="3810000" y="381000"/>
            <a:ext cx="4648200" cy="560388"/>
          </a:xfrm>
          <a:prstGeom prst="rect">
            <a:avLst/>
          </a:prstGeom>
          <a:noFill/>
          <a:ln>
            <a:noFill/>
          </a:ln>
          <a:effectLst/>
        </p:spPr>
        <p:txBody>
          <a:bodyPr lIns="90488" tIns="44450" rIns="90488" bIns="44450" anchor="ctr" anchorCtr="0"/>
          <a:lstStyle/>
          <a:p>
            <a:pPr algn="just">
              <a:lnSpc>
                <a:spcPct val="110000"/>
              </a:lnSpc>
              <a:spcBef>
                <a:spcPts val="600"/>
              </a:spcBef>
            </a:pPr>
            <a:r>
              <a:rPr lang="en-US" sz="2200" b="1" dirty="0">
                <a:latin typeface="Liberation Sans" panose="020B0604020202020204" pitchFamily="34" charset="0"/>
              </a:rPr>
              <a:t>Madoff’s Ponzi Scheme</a:t>
            </a:r>
          </a:p>
        </p:txBody>
      </p:sp>
      <p:sp>
        <p:nvSpPr>
          <p:cNvPr id="7" name="Rectangle 6"/>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39442"/>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1765531716"/>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74" name="Rectangle 10"/>
          <p:cNvSpPr>
            <a:spLocks noChangeArrowheads="1"/>
          </p:cNvSpPr>
          <p:nvPr/>
        </p:nvSpPr>
        <p:spPr bwMode="auto">
          <a:xfrm>
            <a:off x="533400" y="3753447"/>
            <a:ext cx="7391400" cy="2554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spcBef>
                <a:spcPct val="50000"/>
              </a:spcBef>
            </a:pPr>
            <a:r>
              <a:rPr lang="en-US" altLang="en-US" sz="2000" dirty="0">
                <a:latin typeface="Liberation Sans" panose="020B0604020202020204" pitchFamily="34" charset="0"/>
              </a:rPr>
              <a:t>Sally should treat the reconciling items as follows.</a:t>
            </a:r>
          </a:p>
          <a:p>
            <a:pPr>
              <a:lnSpc>
                <a:spcPct val="120000"/>
              </a:lnSpc>
              <a:spcBef>
                <a:spcPct val="50000"/>
              </a:spcBef>
            </a:pPr>
            <a:r>
              <a:rPr lang="en-US" altLang="en-US" sz="2000" dirty="0">
                <a:latin typeface="Liberation Sans" panose="020B0604020202020204" pitchFamily="34" charset="0"/>
              </a:rPr>
              <a:t>(1) NSF check:  </a:t>
            </a:r>
            <a:r>
              <a:rPr lang="en-US" altLang="en-US" sz="2000" b="1" dirty="0">
                <a:latin typeface="Liberation Sans" panose="020B0604020202020204" pitchFamily="34" charset="0"/>
              </a:rPr>
              <a:t>Deduct from balance per books</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(2) </a:t>
            </a:r>
            <a:r>
              <a:rPr lang="en-US" altLang="en-US" sz="2000" dirty="0" smtClean="0">
                <a:latin typeface="Liberation Sans" panose="020B0604020202020204" pitchFamily="34" charset="0"/>
              </a:rPr>
              <a:t>Collection of note:  </a:t>
            </a:r>
            <a:r>
              <a:rPr lang="en-US" altLang="en-US" sz="2000" b="1" dirty="0">
                <a:latin typeface="Liberation Sans" panose="020B0604020202020204" pitchFamily="34" charset="0"/>
              </a:rPr>
              <a:t>Add to balance per books</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(3) Outstanding checks:  </a:t>
            </a:r>
            <a:r>
              <a:rPr lang="en-US" altLang="en-US" sz="2000" b="1" dirty="0">
                <a:latin typeface="Liberation Sans" panose="020B0604020202020204" pitchFamily="34" charset="0"/>
              </a:rPr>
              <a:t>Deduct from balance per bank</a:t>
            </a:r>
            <a:r>
              <a:rPr lang="en-US" altLang="en-US" sz="2000" dirty="0">
                <a:latin typeface="Liberation Sans" panose="020B0604020202020204" pitchFamily="34" charset="0"/>
              </a:rPr>
              <a:t>.</a:t>
            </a:r>
          </a:p>
          <a:p>
            <a:pPr>
              <a:lnSpc>
                <a:spcPct val="120000"/>
              </a:lnSpc>
              <a:spcBef>
                <a:spcPct val="50000"/>
              </a:spcBef>
            </a:pPr>
            <a:r>
              <a:rPr lang="en-US" altLang="en-US" sz="2000" dirty="0">
                <a:latin typeface="Liberation Sans" panose="020B0604020202020204" pitchFamily="34" charset="0"/>
              </a:rPr>
              <a:t>(4) Deposit in transit:  </a:t>
            </a:r>
            <a:r>
              <a:rPr lang="en-US" altLang="en-US" sz="2000" b="1" dirty="0">
                <a:latin typeface="Liberation Sans" panose="020B0604020202020204" pitchFamily="34" charset="0"/>
              </a:rPr>
              <a:t>Add to balance per bank</a:t>
            </a:r>
            <a:r>
              <a:rPr lang="en-US" altLang="en-US" sz="2000" dirty="0">
                <a:latin typeface="Liberation Sans" panose="020B0604020202020204" pitchFamily="34" charset="0"/>
              </a:rPr>
              <a:t>.</a:t>
            </a:r>
          </a:p>
        </p:txBody>
      </p:sp>
      <p:sp>
        <p:nvSpPr>
          <p:cNvPr id="856067" name="Rectangle 3"/>
          <p:cNvSpPr>
            <a:spLocks noChangeArrowheads="1"/>
          </p:cNvSpPr>
          <p:nvPr/>
        </p:nvSpPr>
        <p:spPr bwMode="auto">
          <a:xfrm>
            <a:off x="533400" y="1278792"/>
            <a:ext cx="8077200" cy="19050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spcBef>
                <a:spcPct val="50000"/>
              </a:spcBef>
            </a:pPr>
            <a:r>
              <a:rPr lang="en-US" altLang="en-US" sz="2000" dirty="0" smtClean="0">
                <a:latin typeface="Liberation Sans" panose="020B0604020202020204" pitchFamily="34" charset="0"/>
              </a:rPr>
              <a:t>Sally Kist, owner of Linen </a:t>
            </a:r>
            <a:r>
              <a:rPr lang="en-US" altLang="en-US" sz="2000" dirty="0">
                <a:latin typeface="Liberation Sans" panose="020B0604020202020204" pitchFamily="34" charset="0"/>
              </a:rPr>
              <a:t>Kist </a:t>
            </a:r>
            <a:r>
              <a:rPr lang="en-US" altLang="en-US" sz="2000" dirty="0" smtClean="0">
                <a:latin typeface="Liberation Sans" panose="020B0604020202020204" pitchFamily="34" charset="0"/>
              </a:rPr>
              <a:t>Fabrics, asks </a:t>
            </a:r>
            <a:r>
              <a:rPr lang="en-US" altLang="en-US" sz="2000" dirty="0">
                <a:latin typeface="Liberation Sans" panose="020B0604020202020204" pitchFamily="34" charset="0"/>
              </a:rPr>
              <a:t>you to explain how she should treat the following reconciling items when reconciling the company’s bank account: (1) </a:t>
            </a:r>
            <a:r>
              <a:rPr lang="en-US" altLang="en-US" sz="2000" dirty="0" smtClean="0">
                <a:latin typeface="Liberation Sans" panose="020B0604020202020204" pitchFamily="34" charset="0"/>
              </a:rPr>
              <a:t>a </a:t>
            </a:r>
            <a:r>
              <a:rPr lang="en-US" sz="2000" dirty="0" smtClean="0">
                <a:latin typeface="Liberation Sans" panose="020B0604020202020204" pitchFamily="34" charset="0"/>
              </a:rPr>
              <a:t>debit memorandum </a:t>
            </a:r>
            <a:r>
              <a:rPr lang="en-US" sz="2000" dirty="0">
                <a:latin typeface="Liberation Sans" panose="020B0604020202020204" pitchFamily="34" charset="0"/>
              </a:rPr>
              <a:t>for an NSF check, (2) a credit memorandum for a note collected by </a:t>
            </a:r>
            <a:r>
              <a:rPr lang="en-US" sz="2000" dirty="0" smtClean="0">
                <a:latin typeface="Liberation Sans" panose="020B0604020202020204" pitchFamily="34" charset="0"/>
              </a:rPr>
              <a:t>the bank</a:t>
            </a:r>
            <a:r>
              <a:rPr lang="en-US" sz="2000" dirty="0">
                <a:latin typeface="Liberation Sans" panose="020B0604020202020204" pitchFamily="34" charset="0"/>
              </a:rPr>
              <a:t>, (3) outstanding checks, and (4) a deposit in transit.</a:t>
            </a:r>
            <a:r>
              <a:rPr lang="en-US" altLang="en-US" sz="2000" dirty="0">
                <a:latin typeface="Liberation Sans" panose="020B0604020202020204" pitchFamily="34" charset="0"/>
              </a:rPr>
              <a:t>.</a:t>
            </a:r>
          </a:p>
        </p:txBody>
      </p:sp>
      <p:sp>
        <p:nvSpPr>
          <p:cNvPr id="856076" name="Rectangle 12"/>
          <p:cNvSpPr>
            <a:spLocks noChangeArrowheads="1"/>
          </p:cNvSpPr>
          <p:nvPr/>
        </p:nvSpPr>
        <p:spPr bwMode="auto">
          <a:xfrm>
            <a:off x="533400" y="3264497"/>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856077" name="Rectangle 13"/>
          <p:cNvSpPr>
            <a:spLocks noChangeArrowheads="1"/>
          </p:cNvSpPr>
          <p:nvPr/>
        </p:nvSpPr>
        <p:spPr bwMode="auto">
          <a:xfrm>
            <a:off x="2438400" y="4313526"/>
            <a:ext cx="4648200"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78" name="Rectangle 14"/>
          <p:cNvSpPr>
            <a:spLocks noChangeArrowheads="1"/>
          </p:cNvSpPr>
          <p:nvPr/>
        </p:nvSpPr>
        <p:spPr bwMode="auto">
          <a:xfrm>
            <a:off x="3124200" y="4851997"/>
            <a:ext cx="3948752"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79" name="Rectangle 15"/>
          <p:cNvSpPr>
            <a:spLocks noChangeArrowheads="1"/>
          </p:cNvSpPr>
          <p:nvPr/>
        </p:nvSpPr>
        <p:spPr bwMode="auto">
          <a:xfrm>
            <a:off x="3401704" y="5352699"/>
            <a:ext cx="4142096"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56080" name="Rectangle 16"/>
          <p:cNvSpPr>
            <a:spLocks noChangeArrowheads="1"/>
          </p:cNvSpPr>
          <p:nvPr/>
        </p:nvSpPr>
        <p:spPr bwMode="auto">
          <a:xfrm>
            <a:off x="3034352" y="5886099"/>
            <a:ext cx="4038600" cy="3810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 name="TextBox 2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56077"/>
                                        </p:tgtEl>
                                      </p:cBhvr>
                                    </p:animEffect>
                                    <p:set>
                                      <p:cBhvr>
                                        <p:cTn id="7" dur="1" fill="hold">
                                          <p:stCondLst>
                                            <p:cond delay="499"/>
                                          </p:stCondLst>
                                        </p:cTn>
                                        <p:tgtEl>
                                          <p:spTgt spid="85607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856078"/>
                                        </p:tgtEl>
                                      </p:cBhvr>
                                    </p:animEffect>
                                    <p:set>
                                      <p:cBhvr>
                                        <p:cTn id="12" dur="1" fill="hold">
                                          <p:stCondLst>
                                            <p:cond delay="499"/>
                                          </p:stCondLst>
                                        </p:cTn>
                                        <p:tgtEl>
                                          <p:spTgt spid="8560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856079"/>
                                        </p:tgtEl>
                                      </p:cBhvr>
                                    </p:animEffect>
                                    <p:set>
                                      <p:cBhvr>
                                        <p:cTn id="17" dur="1" fill="hold">
                                          <p:stCondLst>
                                            <p:cond delay="499"/>
                                          </p:stCondLst>
                                        </p:cTn>
                                        <p:tgtEl>
                                          <p:spTgt spid="85607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856080"/>
                                        </p:tgtEl>
                                      </p:cBhvr>
                                    </p:animEffect>
                                    <p:set>
                                      <p:cBhvr>
                                        <p:cTn id="22" dur="1" fill="hold">
                                          <p:stCondLst>
                                            <p:cond delay="499"/>
                                          </p:stCondLst>
                                        </p:cTn>
                                        <p:tgtEl>
                                          <p:spTgt spid="856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77" grpId="0" animBg="1"/>
      <p:bldP spid="856078" grpId="0" animBg="1"/>
      <p:bldP spid="856079" grpId="0" animBg="1"/>
      <p:bldP spid="8560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Internal </a:t>
            </a:r>
            <a:r>
              <a:rPr lang="en-US" sz="2300" dirty="0">
                <a:latin typeface="Liberation Sans" panose="020B0604020202020204" pitchFamily="34" charset="0"/>
              </a:rPr>
              <a:t>control is used in a business to enhance the </a:t>
            </a:r>
            <a:r>
              <a:rPr lang="en-US" sz="2300" dirty="0" smtClean="0">
                <a:latin typeface="Liberation Sans" panose="020B0604020202020204" pitchFamily="34" charset="0"/>
              </a:rPr>
              <a:t>accuracy and </a:t>
            </a:r>
            <a:r>
              <a:rPr lang="en-US" sz="2300" dirty="0">
                <a:latin typeface="Liberation Sans" panose="020B0604020202020204" pitchFamily="34" charset="0"/>
              </a:rPr>
              <a:t>reliability of its accounting records and to</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safeguard </a:t>
            </a:r>
            <a:r>
              <a:rPr lang="en-US" sz="2300" dirty="0">
                <a:latin typeface="Liberation Sans" panose="020B0604020202020204" pitchFamily="34" charset="0"/>
              </a:rPr>
              <a:t>its assets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prevent </a:t>
            </a:r>
            <a:r>
              <a:rPr lang="en-US" sz="2300" dirty="0">
                <a:latin typeface="Liberation Sans" panose="020B0604020202020204" pitchFamily="34" charset="0"/>
              </a:rPr>
              <a:t>fraud</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produce </a:t>
            </a:r>
            <a:r>
              <a:rPr lang="en-US" sz="2300" dirty="0">
                <a:latin typeface="Liberation Sans" panose="020B0604020202020204" pitchFamily="34" charset="0"/>
              </a:rPr>
              <a:t>correct </a:t>
            </a:r>
            <a:r>
              <a:rPr lang="en-US" sz="2300" dirty="0" smtClean="0">
                <a:latin typeface="Liberation Sans" panose="020B0604020202020204" pitchFamily="34" charset="0"/>
              </a:rPr>
              <a:t>financial </a:t>
            </a:r>
            <a:r>
              <a:rPr lang="en-US" sz="2300" dirty="0">
                <a:latin typeface="Liberation Sans" panose="020B0604020202020204" pitchFamily="34" charset="0"/>
              </a:rPr>
              <a:t>statements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deter </a:t>
            </a:r>
            <a:r>
              <a:rPr lang="en-US" sz="2300" dirty="0">
                <a:latin typeface="Liberation Sans" panose="020B0604020202020204" pitchFamily="34" charset="0"/>
              </a:rPr>
              <a:t>employee dishonesty.</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Tree>
    <p:extLst>
      <p:ext uri="{BB962C8B-B14F-4D97-AF65-F5344CB8AC3E}">
        <p14:creationId xmlns:p14="http://schemas.microsoft.com/office/powerpoint/2010/main" val="2615033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Text Box 5"/>
          <p:cNvSpPr txBox="1">
            <a:spLocks noChangeArrowheads="1"/>
          </p:cNvSpPr>
          <p:nvPr/>
        </p:nvSpPr>
        <p:spPr bwMode="auto">
          <a:xfrm>
            <a:off x="609600" y="1836524"/>
            <a:ext cx="8229600" cy="4208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627063" indent="-395288">
              <a:lnSpc>
                <a:spcPct val="125000"/>
              </a:lnSpc>
              <a:spcBef>
                <a:spcPts val="1200"/>
              </a:spcBef>
              <a:buClr>
                <a:srgbClr val="CC0000"/>
              </a:buClr>
              <a:buSzPct val="80000"/>
              <a:buFont typeface="Wingdings" panose="05000000000000000000" pitchFamily="2" charset="2"/>
              <a:buChar char="u"/>
            </a:pPr>
            <a:r>
              <a:rPr lang="en-US" sz="2200" b="1" dirty="0" smtClean="0">
                <a:solidFill>
                  <a:schemeClr val="tx2">
                    <a:lumMod val="50000"/>
                  </a:schemeClr>
                </a:solidFill>
                <a:latin typeface="Liberation Sans" panose="020B0604020202020204" pitchFamily="34" charset="0"/>
              </a:rPr>
              <a:t>Cash</a:t>
            </a:r>
            <a:r>
              <a:rPr lang="en-US" sz="2200" dirty="0" smtClean="0">
                <a:solidFill>
                  <a:srgbClr val="000000"/>
                </a:solidFill>
                <a:latin typeface="Liberation Sans" panose="020B0604020202020204" pitchFamily="34" charset="0"/>
              </a:rPr>
              <a:t> </a:t>
            </a:r>
            <a:r>
              <a:rPr lang="en-US" sz="2200" dirty="0">
                <a:solidFill>
                  <a:srgbClr val="000000"/>
                </a:solidFill>
                <a:latin typeface="Liberation Sans" panose="020B0604020202020204" pitchFamily="34" charset="0"/>
              </a:rPr>
              <a:t>consists of coins, </a:t>
            </a:r>
            <a:r>
              <a:rPr lang="en-US" sz="2200" dirty="0" smtClean="0">
                <a:solidFill>
                  <a:srgbClr val="000000"/>
                </a:solidFill>
                <a:latin typeface="Liberation Sans" panose="020B0604020202020204" pitchFamily="34" charset="0"/>
              </a:rPr>
              <a:t>currency, </a:t>
            </a:r>
            <a:r>
              <a:rPr lang="en-US" sz="2200" dirty="0">
                <a:solidFill>
                  <a:srgbClr val="000000"/>
                </a:solidFill>
                <a:latin typeface="Liberation Sans" panose="020B0604020202020204" pitchFamily="34" charset="0"/>
              </a:rPr>
              <a:t>checks, </a:t>
            </a:r>
            <a:endParaRPr lang="en-US" sz="2200" dirty="0" smtClean="0">
              <a:solidFill>
                <a:srgbClr val="000000"/>
              </a:solidFill>
              <a:latin typeface="Liberation Sans" panose="020B0604020202020204" pitchFamily="34" charset="0"/>
            </a:endParaRPr>
          </a:p>
          <a:p>
            <a:pPr marL="627063">
              <a:lnSpc>
                <a:spcPct val="125000"/>
              </a:lnSpc>
              <a:spcBef>
                <a:spcPts val="0"/>
              </a:spcBef>
              <a:buClr>
                <a:srgbClr val="CC0000"/>
              </a:buClr>
              <a:buSzPct val="80000"/>
            </a:pPr>
            <a:r>
              <a:rPr lang="en-US" sz="2200" dirty="0" smtClean="0">
                <a:solidFill>
                  <a:srgbClr val="000000"/>
                </a:solidFill>
                <a:latin typeface="Liberation Sans" panose="020B0604020202020204" pitchFamily="34" charset="0"/>
              </a:rPr>
              <a:t>money </a:t>
            </a:r>
            <a:r>
              <a:rPr lang="en-US" sz="2200" dirty="0">
                <a:solidFill>
                  <a:srgbClr val="000000"/>
                </a:solidFill>
                <a:latin typeface="Liberation Sans" panose="020B0604020202020204" pitchFamily="34" charset="0"/>
              </a:rPr>
              <a:t>orders, </a:t>
            </a:r>
            <a:r>
              <a:rPr lang="en-US" sz="2200" dirty="0" smtClean="0">
                <a:solidFill>
                  <a:srgbClr val="000000"/>
                </a:solidFill>
                <a:latin typeface="Liberation Sans" panose="020B0604020202020204" pitchFamily="34" charset="0"/>
              </a:rPr>
              <a:t>and money </a:t>
            </a:r>
            <a:r>
              <a:rPr lang="en-US" sz="2200" dirty="0">
                <a:solidFill>
                  <a:srgbClr val="000000"/>
                </a:solidFill>
                <a:latin typeface="Liberation Sans" panose="020B0604020202020204" pitchFamily="34" charset="0"/>
              </a:rPr>
              <a:t>on hand or on </a:t>
            </a:r>
            <a:r>
              <a:rPr lang="en-US" sz="2200" dirty="0" smtClean="0">
                <a:solidFill>
                  <a:srgbClr val="000000"/>
                </a:solidFill>
                <a:latin typeface="Liberation Sans" panose="020B0604020202020204" pitchFamily="34" charset="0"/>
              </a:rPr>
              <a:t>deposit. </a:t>
            </a:r>
          </a:p>
          <a:p>
            <a:pPr marL="627063" indent="-395288">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pitchFamily="34" charset="0"/>
              </a:rPr>
              <a:t>Statement of financial position </a:t>
            </a:r>
            <a:r>
              <a:rPr lang="en-US" sz="2200" dirty="0">
                <a:solidFill>
                  <a:srgbClr val="000000"/>
                </a:solidFill>
                <a:latin typeface="Liberation Sans" panose="020B0604020202020204" pitchFamily="34" charset="0"/>
              </a:rPr>
              <a:t>reports the amount of cash </a:t>
            </a:r>
            <a:r>
              <a:rPr lang="en-US" sz="2200" dirty="0" smtClean="0">
                <a:solidFill>
                  <a:srgbClr val="000000"/>
                </a:solidFill>
                <a:latin typeface="Liberation Sans" panose="020B0604020202020204" pitchFamily="34" charset="0"/>
              </a:rPr>
              <a:t>available at </a:t>
            </a:r>
            <a:r>
              <a:rPr lang="en-US" sz="2200" dirty="0">
                <a:solidFill>
                  <a:srgbClr val="000000"/>
                </a:solidFill>
                <a:latin typeface="Liberation Sans" panose="020B0604020202020204" pitchFamily="34" charset="0"/>
              </a:rPr>
              <a:t>a given point in time. </a:t>
            </a:r>
            <a:endParaRPr lang="en-US" sz="2200" dirty="0" smtClean="0">
              <a:solidFill>
                <a:srgbClr val="000000"/>
              </a:solidFill>
              <a:latin typeface="Liberation Sans" panose="020B0604020202020204" pitchFamily="34" charset="0"/>
            </a:endParaRPr>
          </a:p>
          <a:p>
            <a:pPr marL="1312863" lvl="1" indent="-395288">
              <a:lnSpc>
                <a:spcPct val="125000"/>
              </a:lnSpc>
              <a:spcBef>
                <a:spcPts val="1200"/>
              </a:spcBef>
              <a:buClr>
                <a:srgbClr val="CC0000"/>
              </a:buClr>
              <a:buSzPct val="80000"/>
              <a:buFont typeface="Arial" panose="020B0604020202020204" pitchFamily="34" charset="0"/>
              <a:buChar char="►"/>
            </a:pPr>
            <a:r>
              <a:rPr lang="en-US" sz="2100" dirty="0" smtClean="0">
                <a:solidFill>
                  <a:srgbClr val="000000"/>
                </a:solidFill>
                <a:latin typeface="Liberation Sans" panose="020B0604020202020204" pitchFamily="34" charset="0"/>
              </a:rPr>
              <a:t>Listed first </a:t>
            </a:r>
            <a:r>
              <a:rPr lang="en-US" sz="2100" dirty="0">
                <a:solidFill>
                  <a:srgbClr val="000000"/>
                </a:solidFill>
                <a:latin typeface="Liberation Sans" panose="020B0604020202020204" pitchFamily="34" charset="0"/>
              </a:rPr>
              <a:t>in the current assets </a:t>
            </a:r>
            <a:r>
              <a:rPr lang="en-US" sz="2100" dirty="0" smtClean="0">
                <a:solidFill>
                  <a:srgbClr val="000000"/>
                </a:solidFill>
                <a:latin typeface="Liberation Sans" panose="020B0604020202020204" pitchFamily="34" charset="0"/>
              </a:rPr>
              <a:t>section.</a:t>
            </a:r>
          </a:p>
          <a:p>
            <a:pPr marL="1312863" lvl="1" indent="-395288">
              <a:lnSpc>
                <a:spcPct val="125000"/>
              </a:lnSpc>
              <a:spcBef>
                <a:spcPts val="1200"/>
              </a:spcBef>
              <a:buClr>
                <a:srgbClr val="CC0000"/>
              </a:buClr>
              <a:buSzPct val="80000"/>
              <a:buFont typeface="Arial" panose="020B0604020202020204" pitchFamily="34" charset="0"/>
              <a:buChar char="►"/>
            </a:pPr>
            <a:r>
              <a:rPr lang="en-US" sz="2100" dirty="0" smtClean="0">
                <a:solidFill>
                  <a:srgbClr val="000000"/>
                </a:solidFill>
                <a:latin typeface="Liberation Sans" panose="020B0604020202020204" pitchFamily="34" charset="0"/>
              </a:rPr>
              <a:t>Includes cash </a:t>
            </a:r>
            <a:r>
              <a:rPr lang="en-US" sz="2100" dirty="0">
                <a:solidFill>
                  <a:srgbClr val="000000"/>
                </a:solidFill>
                <a:latin typeface="Liberation Sans" panose="020B0604020202020204" pitchFamily="34" charset="0"/>
              </a:rPr>
              <a:t>on hand, cash in banks, and </a:t>
            </a:r>
            <a:r>
              <a:rPr lang="en-US" sz="2100" dirty="0" smtClean="0">
                <a:solidFill>
                  <a:srgbClr val="000000"/>
                </a:solidFill>
                <a:latin typeface="Liberation Sans" panose="020B0604020202020204" pitchFamily="34" charset="0"/>
              </a:rPr>
              <a:t>petty cash.</a:t>
            </a:r>
            <a:endParaRPr lang="en-US" sz="2100" dirty="0">
              <a:solidFill>
                <a:srgbClr val="000000"/>
              </a:solidFill>
              <a:latin typeface="Liberation Sans" panose="020B0604020202020204" pitchFamily="34" charset="0"/>
            </a:endParaRPr>
          </a:p>
          <a:p>
            <a:pPr marL="627063" indent="-395288">
              <a:lnSpc>
                <a:spcPct val="125000"/>
              </a:lnSpc>
              <a:spcBef>
                <a:spcPts val="1200"/>
              </a:spcBef>
              <a:buClr>
                <a:srgbClr val="CC0000"/>
              </a:buClr>
              <a:buSzPct val="80000"/>
              <a:buFont typeface="Wingdings" panose="05000000000000000000" pitchFamily="2" charset="2"/>
              <a:buChar char="u"/>
            </a:pPr>
            <a:r>
              <a:rPr lang="en-US" sz="2200" dirty="0" smtClean="0">
                <a:solidFill>
                  <a:srgbClr val="000000"/>
                </a:solidFill>
                <a:latin typeface="Liberation Sans" panose="020B0604020202020204" pitchFamily="34" charset="0"/>
              </a:rPr>
              <a:t>Statement </a:t>
            </a:r>
            <a:r>
              <a:rPr lang="en-US" sz="2200" dirty="0">
                <a:solidFill>
                  <a:srgbClr val="000000"/>
                </a:solidFill>
                <a:latin typeface="Liberation Sans" panose="020B0604020202020204" pitchFamily="34" charset="0"/>
              </a:rPr>
              <a:t>of cash </a:t>
            </a:r>
            <a:r>
              <a:rPr lang="en-US" sz="2200" dirty="0" smtClean="0">
                <a:solidFill>
                  <a:srgbClr val="000000"/>
                </a:solidFill>
                <a:latin typeface="Liberation Sans" panose="020B0604020202020204" pitchFamily="34" charset="0"/>
              </a:rPr>
              <a:t>flows </a:t>
            </a:r>
            <a:r>
              <a:rPr lang="en-US" sz="2200" dirty="0">
                <a:solidFill>
                  <a:srgbClr val="000000"/>
                </a:solidFill>
                <a:latin typeface="Liberation Sans" panose="020B0604020202020204" pitchFamily="34" charset="0"/>
              </a:rPr>
              <a:t>shows the sources and </a:t>
            </a:r>
            <a:r>
              <a:rPr lang="en-US" sz="2200" dirty="0" smtClean="0">
                <a:solidFill>
                  <a:srgbClr val="000000"/>
                </a:solidFill>
                <a:latin typeface="Liberation Sans" panose="020B0604020202020204" pitchFamily="34" charset="0"/>
              </a:rPr>
              <a:t>uses of </a:t>
            </a:r>
            <a:r>
              <a:rPr lang="en-US" sz="2200" dirty="0">
                <a:solidFill>
                  <a:srgbClr val="000000"/>
                </a:solidFill>
                <a:latin typeface="Liberation Sans" panose="020B0604020202020204" pitchFamily="34" charset="0"/>
              </a:rPr>
              <a:t>cash during a period of time.</a:t>
            </a:r>
            <a:endParaRPr lang="en-US" altLang="en-US" sz="2200" dirty="0">
              <a:solidFill>
                <a:srgbClr val="000000"/>
              </a:solidFill>
              <a:latin typeface="Liberation Sans" panose="020B0604020202020204" pitchFamily="34" charset="0"/>
            </a:endParaRPr>
          </a:p>
        </p:txBody>
      </p:sp>
      <p:sp>
        <p:nvSpPr>
          <p:cNvPr id="659478" name="Text Box 22"/>
          <p:cNvSpPr txBox="1">
            <a:spLocks noChangeArrowheads="1"/>
          </p:cNvSpPr>
          <p:nvPr/>
        </p:nvSpPr>
        <p:spPr bwMode="auto">
          <a:xfrm>
            <a:off x="609600" y="1281268"/>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latin typeface="Liberation Sans" panose="020B0604020202020204" pitchFamily="34" charset="0"/>
              </a:rPr>
              <a:t>REPORTING CASH</a:t>
            </a:r>
            <a:endParaRPr lang="en-US" altLang="en-US" sz="2800" b="1" dirty="0">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cxnSp>
        <p:nvCxnSpPr>
          <p:cNvPr id="15" name="Straight Connector 14"/>
          <p:cNvCxnSpPr/>
          <p:nvPr/>
        </p:nvCxnSpPr>
        <p:spPr bwMode="auto">
          <a:xfrm>
            <a:off x="7211704" y="976952"/>
            <a:ext cx="0" cy="109135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Reporting Cash</a:t>
            </a:r>
            <a:endParaRPr lang="en-US" altLang="en-US" dirty="0">
              <a:solidFill>
                <a:schemeClr val="accent3"/>
              </a:solidFill>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8" name="Rectangle 17"/>
          <p:cNvSpPr/>
          <p:nvPr/>
        </p:nvSpPr>
        <p:spPr>
          <a:xfrm>
            <a:off x="7276501" y="1039504"/>
            <a:ext cx="1791299" cy="1077218"/>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8</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the reporting of cash.</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1" name="Text Box 5"/>
          <p:cNvSpPr txBox="1">
            <a:spLocks noChangeArrowheads="1"/>
          </p:cNvSpPr>
          <p:nvPr/>
        </p:nvSpPr>
        <p:spPr bwMode="auto">
          <a:xfrm>
            <a:off x="609600" y="1850656"/>
            <a:ext cx="8139112"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buSzPct val="80000"/>
            </a:pPr>
            <a:r>
              <a:rPr lang="en-US" altLang="en-US" sz="2300" b="1" dirty="0">
                <a:solidFill>
                  <a:schemeClr val="tx2">
                    <a:lumMod val="50000"/>
                  </a:schemeClr>
                </a:solidFill>
                <a:latin typeface="Liberation Sans" panose="020B0604020202020204" pitchFamily="34" charset="0"/>
              </a:rPr>
              <a:t>Cash equivalents</a:t>
            </a:r>
            <a:r>
              <a:rPr lang="en-US" altLang="en-US" sz="2300" dirty="0">
                <a:solidFill>
                  <a:schemeClr val="tx2">
                    <a:lumMod val="50000"/>
                  </a:schemeClr>
                </a:solidFill>
                <a:latin typeface="Liberation Sans" panose="020B0604020202020204" pitchFamily="34" charset="0"/>
              </a:rPr>
              <a:t> </a:t>
            </a:r>
            <a:r>
              <a:rPr lang="en-US" altLang="en-US" sz="2300" dirty="0">
                <a:solidFill>
                  <a:srgbClr val="000000"/>
                </a:solidFill>
                <a:latin typeface="Liberation Sans" panose="020B0604020202020204" pitchFamily="34" charset="0"/>
              </a:rPr>
              <a:t>are short-term, highly liquid investments that are both:</a:t>
            </a:r>
          </a:p>
          <a:p>
            <a:pPr lvl="1">
              <a:lnSpc>
                <a:spcPct val="125000"/>
              </a:lnSpc>
              <a:spcBef>
                <a:spcPts val="600"/>
              </a:spcBef>
              <a:buClr>
                <a:schemeClr val="bg2"/>
              </a:buClr>
              <a:buFontTx/>
              <a:buAutoNum type="arabicPeriod"/>
            </a:pPr>
            <a:r>
              <a:rPr lang="en-US" altLang="en-US" sz="2200" dirty="0">
                <a:solidFill>
                  <a:srgbClr val="000000"/>
                </a:solidFill>
                <a:latin typeface="Liberation Sans" panose="020B0604020202020204" pitchFamily="34" charset="0"/>
              </a:rPr>
              <a:t>Readily convertible to known amounts of cash, and</a:t>
            </a:r>
          </a:p>
          <a:p>
            <a:pPr lvl="1">
              <a:lnSpc>
                <a:spcPct val="125000"/>
              </a:lnSpc>
              <a:spcBef>
                <a:spcPts val="600"/>
              </a:spcBef>
              <a:buClr>
                <a:schemeClr val="bg2"/>
              </a:buClr>
              <a:buFontTx/>
              <a:buAutoNum type="arabicPeriod"/>
            </a:pPr>
            <a:r>
              <a:rPr lang="en-US" altLang="en-US" sz="2200" dirty="0">
                <a:solidFill>
                  <a:srgbClr val="000000"/>
                </a:solidFill>
                <a:latin typeface="Liberation Sans" panose="020B0604020202020204" pitchFamily="34" charset="0"/>
              </a:rPr>
              <a:t>So near their maturity that their market value is relatively insensitive to changes in interest rates.</a:t>
            </a:r>
          </a:p>
        </p:txBody>
      </p:sp>
      <p:sp>
        <p:nvSpPr>
          <p:cNvPr id="659478" name="Text Box 22"/>
          <p:cNvSpPr txBox="1">
            <a:spLocks noChangeArrowheads="1"/>
          </p:cNvSpPr>
          <p:nvPr/>
        </p:nvSpPr>
        <p:spPr bwMode="auto">
          <a:xfrm>
            <a:off x="609600" y="1295400"/>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Cash Equivalents</a:t>
            </a:r>
          </a:p>
        </p:txBody>
      </p:sp>
      <p:sp>
        <p:nvSpPr>
          <p:cNvPr id="659479" name="Text Box 23"/>
          <p:cNvSpPr txBox="1">
            <a:spLocks noChangeArrowheads="1"/>
          </p:cNvSpPr>
          <p:nvPr/>
        </p:nvSpPr>
        <p:spPr bwMode="auto">
          <a:xfrm>
            <a:off x="609600" y="4993996"/>
            <a:ext cx="7620000" cy="93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ts val="1200"/>
              </a:spcBef>
              <a:buClr>
                <a:srgbClr val="800000"/>
              </a:buClr>
              <a:buSzPct val="80000"/>
              <a:defRPr sz="2200" b="1">
                <a:solidFill>
                  <a:schemeClr val="hlink"/>
                </a:solidFill>
                <a:latin typeface="Liberation Sans" panose="020B0604020202020204" pitchFamily="34" charset="0"/>
              </a:defRPr>
            </a:lvl1pPr>
            <a:lvl2pPr marL="685800" lvl="1" indent="-457200" algn="l">
              <a:lnSpc>
                <a:spcPct val="125000"/>
              </a:lnSpc>
              <a:spcBef>
                <a:spcPts val="1200"/>
              </a:spcBef>
              <a:buClr>
                <a:schemeClr val="bg2"/>
              </a:buClr>
              <a:buFontTx/>
              <a:buAutoNum type="arabicPeriod"/>
              <a:defRPr sz="2000">
                <a:solidFill>
                  <a:srgbClr val="000000"/>
                </a:solidFill>
                <a:latin typeface="Liberation Sans" panose="020B0604020202020204" pitchFamily="34" charset="0"/>
              </a:defRPr>
            </a:lvl2pPr>
            <a:lvl3pPr marL="1600200" indent="-457200" algn="l">
              <a:defRPr>
                <a:latin typeface="Times New Roman" pitchFamily="18" charset="0"/>
              </a:defRPr>
            </a:lvl3pPr>
            <a:lvl4pPr marL="2171700" indent="-457200" algn="l">
              <a:defRPr>
                <a:latin typeface="Times New Roman" pitchFamily="18" charset="0"/>
              </a:defRPr>
            </a:lvl4pPr>
            <a:lvl5pPr marL="2743200" indent="-457200" algn="l">
              <a:defRPr>
                <a:latin typeface="Times New Roman" pitchFamily="18" charset="0"/>
              </a:defRPr>
            </a:lvl5pPr>
            <a:lvl6pPr marL="3200400" indent="-457200" eaLnBrk="0" fontAlgn="base" hangingPunct="0">
              <a:spcBef>
                <a:spcPct val="0"/>
              </a:spcBef>
              <a:spcAft>
                <a:spcPct val="0"/>
              </a:spcAft>
              <a:defRPr>
                <a:latin typeface="Times New Roman" pitchFamily="18" charset="0"/>
              </a:defRPr>
            </a:lvl6pPr>
            <a:lvl7pPr marL="3657600" indent="-457200" eaLnBrk="0" fontAlgn="base" hangingPunct="0">
              <a:spcBef>
                <a:spcPct val="0"/>
              </a:spcBef>
              <a:spcAft>
                <a:spcPct val="0"/>
              </a:spcAft>
              <a:defRPr>
                <a:latin typeface="Times New Roman" pitchFamily="18" charset="0"/>
              </a:defRPr>
            </a:lvl7pPr>
            <a:lvl8pPr marL="4114800" indent="-457200" eaLnBrk="0" fontAlgn="base" hangingPunct="0">
              <a:spcBef>
                <a:spcPct val="0"/>
              </a:spcBef>
              <a:spcAft>
                <a:spcPct val="0"/>
              </a:spcAft>
              <a:defRPr>
                <a:latin typeface="Times New Roman" pitchFamily="18" charset="0"/>
              </a:defRPr>
            </a:lvl8pPr>
            <a:lvl9pPr marL="4572000" indent="-457200" eaLnBrk="0" fontAlgn="base" hangingPunct="0">
              <a:spcBef>
                <a:spcPct val="0"/>
              </a:spcBef>
              <a:spcAft>
                <a:spcPct val="0"/>
              </a:spcAft>
              <a:defRPr>
                <a:latin typeface="Times New Roman" pitchFamily="18" charset="0"/>
              </a:defRPr>
            </a:lvl9pPr>
          </a:lstStyle>
          <a:p>
            <a:r>
              <a:rPr lang="en-US" altLang="en-US" sz="2300" b="0" dirty="0">
                <a:solidFill>
                  <a:schemeClr val="tx1"/>
                </a:solidFill>
              </a:rPr>
              <a:t>Cash that is not available for general use but rather is restricted for a special purpose.</a:t>
            </a:r>
          </a:p>
        </p:txBody>
      </p:sp>
      <p:sp>
        <p:nvSpPr>
          <p:cNvPr id="659480" name="Text Box 24"/>
          <p:cNvSpPr txBox="1">
            <a:spLocks noChangeArrowheads="1"/>
          </p:cNvSpPr>
          <p:nvPr/>
        </p:nvSpPr>
        <p:spPr bwMode="auto">
          <a:xfrm>
            <a:off x="609600" y="4419600"/>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a:solidFill>
                  <a:srgbClr val="CC0000"/>
                </a:solidFill>
                <a:latin typeface="Liberation Sans" panose="020B0604020202020204" pitchFamily="34" charset="0"/>
              </a:rPr>
              <a:t>Restricted Cash</a:t>
            </a:r>
          </a:p>
        </p:txBody>
      </p:sp>
      <p:sp>
        <p:nvSpPr>
          <p:cNvPr id="1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4246021417"/>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2" name="Rectangle 1"/>
          <p:cNvSpPr/>
          <p:nvPr/>
        </p:nvSpPr>
        <p:spPr>
          <a:xfrm>
            <a:off x="242248" y="3643952"/>
            <a:ext cx="3872552"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7-14</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Statement of financial position </a:t>
            </a:r>
            <a:r>
              <a:rPr lang="en-US" sz="1200" dirty="0">
                <a:latin typeface="Liberation Sans" panose="020B0604020202020204" pitchFamily="34" charset="0"/>
              </a:rPr>
              <a:t>presentation </a:t>
            </a:r>
            <a:r>
              <a:rPr lang="en-US" sz="1200" dirty="0" smtClean="0">
                <a:latin typeface="Liberation Sans" panose="020B0604020202020204" pitchFamily="34" charset="0"/>
              </a:rPr>
              <a:t>of cash</a:t>
            </a:r>
            <a:endParaRPr lang="en-US" sz="1200" dirty="0">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6973"/>
            <a:ext cx="8534400" cy="205442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42178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8"/>
            <a:ext cx="8001000" cy="3805530"/>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altLang="en-US" sz="2300" dirty="0" smtClean="0">
                <a:latin typeface="Liberation Sans" panose="020B0604020202020204" pitchFamily="34" charset="0"/>
              </a:rPr>
              <a:t>Which </a:t>
            </a:r>
            <a:r>
              <a:rPr lang="en-US" altLang="en-US" sz="2300" dirty="0">
                <a:latin typeface="Liberation Sans" panose="020B0604020202020204" pitchFamily="34" charset="0"/>
              </a:rPr>
              <a:t>of the following statements correctly describes the reporting of </a:t>
            </a:r>
            <a:r>
              <a:rPr lang="en-US" altLang="en-US" sz="2300" dirty="0" smtClean="0">
                <a:latin typeface="Liberation Sans" panose="020B0604020202020204" pitchFamily="34" charset="0"/>
              </a:rPr>
              <a:t>cash?</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Cash </a:t>
            </a:r>
            <a:r>
              <a:rPr lang="en-US" altLang="en-US" sz="2300" dirty="0">
                <a:latin typeface="Liberation Sans" panose="020B0604020202020204" pitchFamily="34" charset="0"/>
              </a:rPr>
              <a:t>cannot be combined with cash </a:t>
            </a:r>
            <a:r>
              <a:rPr lang="en-US" altLang="en-US" sz="2300" dirty="0" smtClean="0">
                <a:latin typeface="Liberation Sans" panose="020B0604020202020204" pitchFamily="34" charset="0"/>
              </a:rPr>
              <a:t>equivalents.</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Restricted </a:t>
            </a:r>
            <a:r>
              <a:rPr lang="en-US" altLang="en-US" sz="2300" dirty="0">
                <a:latin typeface="Liberation Sans" panose="020B0604020202020204" pitchFamily="34" charset="0"/>
              </a:rPr>
              <a:t>cash funds may be combined with </a:t>
            </a:r>
            <a:r>
              <a:rPr lang="en-US" altLang="en-US" sz="2300" dirty="0" smtClean="0">
                <a:latin typeface="Liberation Sans" panose="020B0604020202020204" pitchFamily="34" charset="0"/>
              </a:rPr>
              <a:t>cash.</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Cash </a:t>
            </a:r>
            <a:r>
              <a:rPr lang="en-US" altLang="en-US" sz="2300" dirty="0">
                <a:latin typeface="Liberation Sans" panose="020B0604020202020204" pitchFamily="34" charset="0"/>
              </a:rPr>
              <a:t>is listed </a:t>
            </a:r>
            <a:r>
              <a:rPr lang="en-US" altLang="en-US" sz="2300" dirty="0" smtClean="0">
                <a:latin typeface="Liberation Sans" panose="020B0604020202020204" pitchFamily="34" charset="0"/>
              </a:rPr>
              <a:t>last </a:t>
            </a:r>
            <a:r>
              <a:rPr lang="en-US" altLang="en-US" sz="2300" dirty="0">
                <a:latin typeface="Liberation Sans" panose="020B0604020202020204" pitchFamily="34" charset="0"/>
              </a:rPr>
              <a:t>in the current assets </a:t>
            </a:r>
            <a:r>
              <a:rPr lang="en-US" altLang="en-US" sz="2300" dirty="0" smtClean="0">
                <a:latin typeface="Liberation Sans" panose="020B0604020202020204" pitchFamily="34" charset="0"/>
              </a:rPr>
              <a:t>section.</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Restricted </a:t>
            </a:r>
            <a:r>
              <a:rPr lang="en-US" altLang="en-US" sz="2300" dirty="0">
                <a:latin typeface="Liberation Sans" panose="020B0604020202020204" pitchFamily="34" charset="0"/>
              </a:rPr>
              <a:t>cash funds cannot be reported as a current asset.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REPORTING CASH</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1862775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84238"/>
            <a:ext cx="8300112"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000" dirty="0" smtClean="0">
                <a:solidFill>
                  <a:schemeClr val="bg2"/>
                </a:solidFill>
                <a:latin typeface="Liberation Sans" panose="020B0604020202020204" pitchFamily="34" charset="0"/>
              </a:rPr>
              <a:t>Indicate </a:t>
            </a:r>
            <a:r>
              <a:rPr lang="en-US" sz="2000" dirty="0">
                <a:solidFill>
                  <a:schemeClr val="bg2"/>
                </a:solidFill>
                <a:latin typeface="Liberation Sans" panose="020B0604020202020204" pitchFamily="34" charset="0"/>
              </a:rPr>
              <a:t>whether each of the following statements is </a:t>
            </a:r>
            <a:r>
              <a:rPr lang="en-US" sz="2000" b="1" dirty="0">
                <a:solidFill>
                  <a:schemeClr val="bg2"/>
                </a:solidFill>
                <a:latin typeface="Liberation Sans" panose="020B0604020202020204" pitchFamily="34" charset="0"/>
              </a:rPr>
              <a:t>true or false</a:t>
            </a:r>
            <a:r>
              <a:rPr lang="en-US" sz="2000" dirty="0">
                <a:solidFill>
                  <a:schemeClr val="bg2"/>
                </a:solidFill>
                <a:latin typeface="Liberation Sans" panose="020B0604020202020204" pitchFamily="34" charset="0"/>
              </a:rPr>
              <a:t>. </a:t>
            </a:r>
          </a:p>
        </p:txBody>
      </p:sp>
      <p:sp>
        <p:nvSpPr>
          <p:cNvPr id="13" name="Rectangle 3"/>
          <p:cNvSpPr>
            <a:spLocks noChangeArrowheads="1"/>
          </p:cNvSpPr>
          <p:nvPr/>
        </p:nvSpPr>
        <p:spPr bwMode="auto">
          <a:xfrm>
            <a:off x="457199" y="1763288"/>
            <a:ext cx="6705601" cy="487825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Cash </a:t>
            </a:r>
            <a:r>
              <a:rPr lang="en-US" sz="2000" dirty="0">
                <a:solidFill>
                  <a:schemeClr val="bg2"/>
                </a:solidFill>
                <a:latin typeface="Liberation Sans" panose="020B0604020202020204" pitchFamily="34" charset="0"/>
              </a:rPr>
              <a:t>and cash equivalents are comprised of coins, currency (paper money), </a:t>
            </a:r>
            <a:r>
              <a:rPr lang="en-US" sz="2000" dirty="0" smtClean="0">
                <a:solidFill>
                  <a:schemeClr val="bg2"/>
                </a:solidFill>
                <a:latin typeface="Liberation Sans" panose="020B0604020202020204" pitchFamily="34" charset="0"/>
              </a:rPr>
              <a:t>money orders</a:t>
            </a:r>
            <a:r>
              <a:rPr lang="en-US" sz="2000" dirty="0">
                <a:solidFill>
                  <a:schemeClr val="bg2"/>
                </a:solidFill>
                <a:latin typeface="Liberation Sans" panose="020B0604020202020204" pitchFamily="34" charset="0"/>
              </a:rPr>
              <a:t>, and NSF checks</a:t>
            </a:r>
            <a:r>
              <a:rPr lang="en-US" sz="20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Restricted </a:t>
            </a:r>
            <a:r>
              <a:rPr lang="en-US" sz="2000" dirty="0">
                <a:solidFill>
                  <a:schemeClr val="bg2"/>
                </a:solidFill>
                <a:latin typeface="Liberation Sans" panose="020B0604020202020204" pitchFamily="34" charset="0"/>
              </a:rPr>
              <a:t>cash is </a:t>
            </a:r>
            <a:r>
              <a:rPr lang="en-US" sz="2000" dirty="0" smtClean="0">
                <a:solidFill>
                  <a:schemeClr val="bg2"/>
                </a:solidFill>
                <a:latin typeface="Liberation Sans" panose="020B0604020202020204" pitchFamily="34" charset="0"/>
              </a:rPr>
              <a:t>classified </a:t>
            </a:r>
            <a:r>
              <a:rPr lang="en-US" sz="2000" dirty="0">
                <a:solidFill>
                  <a:schemeClr val="bg2"/>
                </a:solidFill>
                <a:latin typeface="Liberation Sans" panose="020B0604020202020204" pitchFamily="34" charset="0"/>
              </a:rPr>
              <a:t>as either a current asset or noncurrent asset, depending </a:t>
            </a:r>
            <a:r>
              <a:rPr lang="en-US" sz="2000" dirty="0" smtClean="0">
                <a:solidFill>
                  <a:schemeClr val="bg2"/>
                </a:solidFill>
                <a:latin typeface="Liberation Sans" panose="020B0604020202020204" pitchFamily="34" charset="0"/>
              </a:rPr>
              <a:t>on the </a:t>
            </a:r>
            <a:r>
              <a:rPr lang="en-US" sz="2000" dirty="0">
                <a:solidFill>
                  <a:schemeClr val="bg2"/>
                </a:solidFill>
                <a:latin typeface="Liberation Sans" panose="020B0604020202020204" pitchFamily="34" charset="0"/>
              </a:rPr>
              <a:t>circumstances</a:t>
            </a:r>
            <a:r>
              <a:rPr lang="en-US" sz="2000" dirty="0" smtClean="0">
                <a:solidFill>
                  <a:schemeClr val="bg2"/>
                </a:solidFill>
                <a:latin typeface="Liberation Sans" panose="020B0604020202020204" pitchFamily="34" charset="0"/>
              </a:rPr>
              <a:t>. </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A </a:t>
            </a:r>
            <a:r>
              <a:rPr lang="en-US" sz="2000" dirty="0">
                <a:solidFill>
                  <a:schemeClr val="bg2"/>
                </a:solidFill>
                <a:latin typeface="Liberation Sans" panose="020B0604020202020204" pitchFamily="34" charset="0"/>
              </a:rPr>
              <a:t>company may have a negative balance in its bank account. In this case, it </a:t>
            </a:r>
            <a:r>
              <a:rPr lang="en-US" sz="2000" dirty="0" smtClean="0">
                <a:solidFill>
                  <a:schemeClr val="bg2"/>
                </a:solidFill>
                <a:latin typeface="Liberation Sans" panose="020B0604020202020204" pitchFamily="34" charset="0"/>
              </a:rPr>
              <a:t>should offset </a:t>
            </a:r>
            <a:r>
              <a:rPr lang="en-US" sz="2000" dirty="0">
                <a:solidFill>
                  <a:schemeClr val="bg2"/>
                </a:solidFill>
                <a:latin typeface="Liberation Sans" panose="020B0604020202020204" pitchFamily="34" charset="0"/>
              </a:rPr>
              <a:t>this negative balance against cash and cash equivalents on the </a:t>
            </a:r>
            <a:r>
              <a:rPr lang="en-US" sz="2000" dirty="0" smtClean="0">
                <a:solidFill>
                  <a:schemeClr val="bg2"/>
                </a:solidFill>
                <a:latin typeface="Liberation Sans" panose="020B0604020202020204" pitchFamily="34" charset="0"/>
              </a:rPr>
              <a:t>statement of financial position.</a:t>
            </a:r>
          </a:p>
          <a:p>
            <a:pPr marL="457200" indent="-457200" algn="l">
              <a:lnSpc>
                <a:spcPct val="115000"/>
              </a:lnSpc>
              <a:spcBef>
                <a:spcPct val="20000"/>
              </a:spcBef>
              <a:buAutoNum type="arabicPeriod"/>
            </a:pPr>
            <a:r>
              <a:rPr lang="en-US" sz="2000" dirty="0" smtClean="0">
                <a:solidFill>
                  <a:schemeClr val="bg2"/>
                </a:solidFill>
                <a:latin typeface="Liberation Sans" panose="020B0604020202020204" pitchFamily="34" charset="0"/>
              </a:rPr>
              <a:t>Because </a:t>
            </a:r>
            <a:r>
              <a:rPr lang="en-US" sz="2000" dirty="0">
                <a:solidFill>
                  <a:schemeClr val="bg2"/>
                </a:solidFill>
                <a:latin typeface="Liberation Sans" panose="020B0604020202020204" pitchFamily="34" charset="0"/>
              </a:rPr>
              <a:t>cash and cash equivalents often includes short-term investments, </a:t>
            </a:r>
            <a:r>
              <a:rPr lang="en-US" sz="2000" dirty="0" smtClean="0">
                <a:solidFill>
                  <a:schemeClr val="bg2"/>
                </a:solidFill>
                <a:latin typeface="Liberation Sans" panose="020B0604020202020204" pitchFamily="34" charset="0"/>
              </a:rPr>
              <a:t>accounts receivable </a:t>
            </a:r>
            <a:r>
              <a:rPr lang="en-US" sz="2000" dirty="0">
                <a:solidFill>
                  <a:schemeClr val="bg2"/>
                </a:solidFill>
                <a:latin typeface="Liberation Sans" panose="020B0604020202020204" pitchFamily="34" charset="0"/>
              </a:rPr>
              <a:t>should be reported as the </a:t>
            </a:r>
            <a:r>
              <a:rPr lang="en-US" sz="2000" dirty="0" smtClean="0">
                <a:solidFill>
                  <a:schemeClr val="bg2"/>
                </a:solidFill>
                <a:latin typeface="Liberation Sans" panose="020B0604020202020204" pitchFamily="34" charset="0"/>
              </a:rPr>
              <a:t>last </a:t>
            </a:r>
            <a:r>
              <a:rPr lang="en-US" sz="2000" dirty="0">
                <a:solidFill>
                  <a:schemeClr val="bg2"/>
                </a:solidFill>
                <a:latin typeface="Liberation Sans" panose="020B0604020202020204" pitchFamily="34" charset="0"/>
              </a:rPr>
              <a:t>item on the </a:t>
            </a:r>
            <a:r>
              <a:rPr lang="en-US" sz="2000" dirty="0" smtClean="0">
                <a:solidFill>
                  <a:schemeClr val="bg2"/>
                </a:solidFill>
                <a:latin typeface="Liberation Sans" panose="020B0604020202020204" pitchFamily="34" charset="0"/>
              </a:rPr>
              <a:t>statement of financial position.</a:t>
            </a:r>
            <a:endParaRPr lang="en-US" sz="2000" dirty="0">
              <a:solidFill>
                <a:schemeClr val="bg2"/>
              </a:solidFill>
              <a:latin typeface="Liberation Sans" panose="020B0604020202020204" pitchFamily="34" charset="0"/>
            </a:endParaRPr>
          </a:p>
        </p:txBody>
      </p:sp>
      <p:sp>
        <p:nvSpPr>
          <p:cNvPr id="18" name="Rectangle 17"/>
          <p:cNvSpPr/>
          <p:nvPr/>
        </p:nvSpPr>
        <p:spPr>
          <a:xfrm>
            <a:off x="7301562" y="2031011"/>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26" name="Rectangle 25"/>
          <p:cNvSpPr/>
          <p:nvPr/>
        </p:nvSpPr>
        <p:spPr>
          <a:xfrm>
            <a:off x="7315200" y="2982488"/>
            <a:ext cx="1537638" cy="605679"/>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006600"/>
                </a:solidFill>
                <a:latin typeface="Liberation Sans" panose="020B0604020202020204" pitchFamily="34" charset="0"/>
              </a:rPr>
              <a:t>True</a:t>
            </a:r>
            <a:endParaRPr lang="en-US" sz="2000" b="1" dirty="0" smtClean="0">
              <a:solidFill>
                <a:srgbClr val="006600"/>
              </a:solidFill>
              <a:latin typeface="Liberation Sans" panose="020B0604020202020204" pitchFamily="34" charset="0"/>
            </a:endParaRPr>
          </a:p>
        </p:txBody>
      </p:sp>
      <p:sp>
        <p:nvSpPr>
          <p:cNvPr id="27" name="Rectangle 26"/>
          <p:cNvSpPr/>
          <p:nvPr/>
        </p:nvSpPr>
        <p:spPr>
          <a:xfrm>
            <a:off x="7315200" y="4096371"/>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28" name="Rectangle 27"/>
          <p:cNvSpPr/>
          <p:nvPr/>
        </p:nvSpPr>
        <p:spPr>
          <a:xfrm>
            <a:off x="7315200" y="5378123"/>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19" name="TextBox 18"/>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2922260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Accounting </a:t>
            </a:r>
            <a:r>
              <a:rPr lang="en-US" sz="1800" b="0" dirty="0">
                <a:solidFill>
                  <a:schemeClr val="tx1"/>
                </a:solidFill>
                <a:latin typeface="Liberation Sans" panose="020B0604020202020204" pitchFamily="34" charset="0"/>
              </a:rPr>
              <a:t>scandals both in the United States and internationally have re-ignited the </a:t>
            </a:r>
            <a:r>
              <a:rPr lang="en-US" sz="1800" b="0" dirty="0" smtClean="0">
                <a:solidFill>
                  <a:schemeClr val="tx1"/>
                </a:solidFill>
                <a:latin typeface="Liberation Sans" panose="020B0604020202020204" pitchFamily="34" charset="0"/>
              </a:rPr>
              <a:t>debate over </a:t>
            </a:r>
            <a:r>
              <a:rPr lang="en-US" sz="1800" b="0" dirty="0">
                <a:solidFill>
                  <a:schemeClr val="tx1"/>
                </a:solidFill>
                <a:latin typeface="Liberation Sans" panose="020B0604020202020204" pitchFamily="34" charset="0"/>
              </a:rPr>
              <a:t>the relative merits of GAAP, which takes a “rules-based” approach to accounting, </a:t>
            </a:r>
            <a:r>
              <a:rPr lang="en-US" sz="1800" b="0" dirty="0" smtClean="0">
                <a:solidFill>
                  <a:schemeClr val="tx1"/>
                </a:solidFill>
                <a:latin typeface="Liberation Sans" panose="020B0604020202020204" pitchFamily="34" charset="0"/>
              </a:rPr>
              <a:t>versus IFRS</a:t>
            </a:r>
            <a:r>
              <a:rPr lang="en-US" sz="1800" b="0" dirty="0">
                <a:solidFill>
                  <a:schemeClr val="tx1"/>
                </a:solidFill>
                <a:latin typeface="Liberation Sans" panose="020B0604020202020204" pitchFamily="34" charset="0"/>
              </a:rPr>
              <a:t>, which takes a “principles-based” approach. The FASB announced that it intends to </a:t>
            </a:r>
            <a:r>
              <a:rPr lang="en-US" sz="1800" b="0" dirty="0" smtClean="0">
                <a:solidFill>
                  <a:schemeClr val="tx1"/>
                </a:solidFill>
                <a:latin typeface="Liberation Sans" panose="020B0604020202020204" pitchFamily="34" charset="0"/>
              </a:rPr>
              <a:t>introduce more </a:t>
            </a:r>
            <a:r>
              <a:rPr lang="en-US" sz="1800" b="0" dirty="0">
                <a:solidFill>
                  <a:schemeClr val="tx1"/>
                </a:solidFill>
                <a:latin typeface="Liberation Sans" panose="020B0604020202020204" pitchFamily="34" charset="0"/>
              </a:rPr>
              <a:t>principles-based standards</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accounting and internal control procedures related to cash are essentially the same </a:t>
            </a:r>
            <a:r>
              <a:rPr lang="en-US" sz="1800" b="0" dirty="0" smtClean="0">
                <a:solidFill>
                  <a:schemeClr val="tx1"/>
                </a:solidFill>
                <a:latin typeface="Liberation Sans" panose="020B0604020202020204" pitchFamily="34" charset="0"/>
              </a:rPr>
              <a:t>under both </a:t>
            </a:r>
            <a:r>
              <a:rPr lang="en-US" sz="1800" b="0" dirty="0">
                <a:solidFill>
                  <a:schemeClr val="tx1"/>
                </a:solidFill>
                <a:latin typeface="Liberation Sans" panose="020B0604020202020204" pitchFamily="34" charset="0"/>
              </a:rPr>
              <a:t>GAAP and this textbook. In addition, 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used for cash equivalents is the same</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Most </a:t>
            </a:r>
            <a:r>
              <a:rPr lang="en-US" sz="1800" b="0" dirty="0">
                <a:solidFill>
                  <a:schemeClr val="tx1"/>
                </a:solidFill>
                <a:latin typeface="Liberation Sans" panose="020B0604020202020204" pitchFamily="34" charset="0"/>
              </a:rPr>
              <a:t>companies report cash and cash equivalents together under GAAP, as shown in this textbook</a:t>
            </a:r>
            <a:r>
              <a:rPr lang="en-US" sz="1800" b="0" dirty="0" smtClean="0">
                <a:solidFill>
                  <a:schemeClr val="tx1"/>
                </a:solidFill>
                <a:latin typeface="Liberation Sans" panose="020B0604020202020204" pitchFamily="34" charset="0"/>
              </a:rPr>
              <a:t>. In </a:t>
            </a:r>
            <a:r>
              <a:rPr lang="en-US" sz="1800" b="0" dirty="0">
                <a:solidFill>
                  <a:schemeClr val="tx1"/>
                </a:solidFill>
                <a:latin typeface="Liberation Sans" panose="020B0604020202020204" pitchFamily="34" charset="0"/>
              </a:rPr>
              <a:t>addition, GAAP follows the same accounting policies related to the reporting of restricted cash.</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231106"/>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9</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fraud, internal control, and cash under IFRS and U.S. GAAP.</a:t>
            </a:r>
            <a:endParaRPr lang="en-US" sz="1400" b="1" i="0" dirty="0">
              <a:solidFill>
                <a:schemeClr val="tx1"/>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965559703"/>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and IFRS </a:t>
            </a:r>
            <a:r>
              <a:rPr lang="en-US" sz="1800" b="0" dirty="0" smtClean="0">
                <a:solidFill>
                  <a:schemeClr val="tx1"/>
                </a:solidFill>
                <a:latin typeface="Liberation Sans" panose="020B0604020202020204" pitchFamily="34" charset="0"/>
              </a:rPr>
              <a:t>define </a:t>
            </a:r>
            <a:r>
              <a:rPr lang="en-US" sz="1800" b="0" dirty="0">
                <a:solidFill>
                  <a:schemeClr val="tx1"/>
                </a:solidFill>
                <a:latin typeface="Liberation Sans" panose="020B0604020202020204" pitchFamily="34" charset="0"/>
              </a:rPr>
              <a:t>cash and cash equivalents similarly as follows</a:t>
            </a:r>
            <a:r>
              <a:rPr lang="en-US" sz="1800" b="0" dirty="0" smtClean="0">
                <a:solidFill>
                  <a:schemeClr val="tx1"/>
                </a:solidFill>
                <a:latin typeface="Liberation Sans" panose="020B0604020202020204" pitchFamily="34" charset="0"/>
              </a:rPr>
              <a:t>.</a:t>
            </a:r>
          </a:p>
          <a:p>
            <a:pPr marL="804863" lvl="1" indent="-341313" algn="just">
              <a:lnSpc>
                <a:spcPct val="110000"/>
              </a:lnSpc>
              <a:spcBef>
                <a:spcPts val="600"/>
              </a:spcBef>
              <a:buClr>
                <a:schemeClr val="tx1"/>
              </a:buClr>
              <a:buNone/>
            </a:pPr>
            <a:r>
              <a:rPr lang="en-US" sz="1800" b="0" dirty="0" smtClean="0">
                <a:solidFill>
                  <a:schemeClr val="tx1"/>
                </a:solidFill>
                <a:latin typeface="Liberation Sans" panose="020B0604020202020204" pitchFamily="34" charset="0"/>
              </a:rPr>
              <a:t>♦ 	Cash </a:t>
            </a:r>
            <a:r>
              <a:rPr lang="en-US" sz="1800" b="0" dirty="0">
                <a:solidFill>
                  <a:schemeClr val="tx1"/>
                </a:solidFill>
                <a:latin typeface="Liberation Sans" panose="020B0604020202020204" pitchFamily="34" charset="0"/>
              </a:rPr>
              <a:t>is comprised of cash on hand and demand deposits.</a:t>
            </a:r>
          </a:p>
          <a:p>
            <a:pPr marL="804863" indent="-341313">
              <a:buNone/>
            </a:pPr>
            <a:r>
              <a:rPr lang="en-US" sz="1800" b="0" dirty="0">
                <a:solidFill>
                  <a:schemeClr val="tx1"/>
                </a:solidFill>
                <a:latin typeface="Liberation Sans" panose="020B0604020202020204" pitchFamily="34" charset="0"/>
              </a:rPr>
              <a:t>♦ </a:t>
            </a:r>
            <a:r>
              <a:rPr lang="en-US" sz="1800" b="0" dirty="0" smtClean="0">
                <a:solidFill>
                  <a:schemeClr val="tx1"/>
                </a:solidFill>
                <a:latin typeface="Liberation Sans" panose="020B0604020202020204" pitchFamily="34" charset="0"/>
              </a:rPr>
              <a:t>	Cash </a:t>
            </a:r>
            <a:r>
              <a:rPr lang="en-US" sz="1800" b="0" dirty="0">
                <a:solidFill>
                  <a:schemeClr val="tx1"/>
                </a:solidFill>
                <a:latin typeface="Liberation Sans" panose="020B0604020202020204" pitchFamily="34" charset="0"/>
              </a:rPr>
              <a:t>equivalents are short-term, highly liquid investments that are readily convertible </a:t>
            </a:r>
            <a:r>
              <a:rPr lang="en-US" sz="1800" b="0" dirty="0" smtClean="0">
                <a:solidFill>
                  <a:schemeClr val="tx1"/>
                </a:solidFill>
                <a:latin typeface="Liberation Sans" panose="020B0604020202020204" pitchFamily="34" charset="0"/>
              </a:rPr>
              <a:t>to known </a:t>
            </a:r>
            <a:r>
              <a:rPr lang="en-US" sz="1800" b="0" dirty="0">
                <a:solidFill>
                  <a:schemeClr val="tx1"/>
                </a:solidFill>
                <a:latin typeface="Liberation Sans" panose="020B0604020202020204" pitchFamily="34" charset="0"/>
              </a:rPr>
              <a:t>amounts of cash and which are subject to an </a:t>
            </a:r>
            <a:r>
              <a:rPr lang="en-US" sz="1800" b="0" dirty="0" smtClean="0">
                <a:solidFill>
                  <a:schemeClr val="tx1"/>
                </a:solidFill>
                <a:latin typeface="Liberation Sans" panose="020B0604020202020204" pitchFamily="34" charset="0"/>
              </a:rPr>
              <a:t>insignificant </a:t>
            </a:r>
            <a:r>
              <a:rPr lang="en-US" sz="1800" b="0" dirty="0">
                <a:solidFill>
                  <a:schemeClr val="tx1"/>
                </a:solidFill>
                <a:latin typeface="Liberation Sans" panose="020B0604020202020204" pitchFamily="34" charset="0"/>
              </a:rPr>
              <a:t>risk of changes in value</a:t>
            </a:r>
            <a:r>
              <a:rPr lang="en-US" sz="1800" b="0" dirty="0" smtClean="0">
                <a:solidFill>
                  <a:schemeClr val="tx1"/>
                </a:solidFill>
                <a:latin typeface="Liberation Sans" panose="020B0604020202020204" pitchFamily="34" charset="0"/>
              </a:rPr>
              <a:t>.</a:t>
            </a:r>
          </a:p>
          <a:p>
            <a:pPr marL="0" indent="0">
              <a:lnSpc>
                <a:spcPct val="110000"/>
              </a:lnSpc>
              <a:spcBef>
                <a:spcPts val="1200"/>
              </a:spcBef>
              <a:buClr>
                <a:schemeClr val="tx1"/>
              </a:buClr>
              <a:buNone/>
            </a:pPr>
            <a:r>
              <a:rPr lang="en-US" sz="2000" dirty="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After </a:t>
            </a:r>
            <a:r>
              <a:rPr lang="en-US" sz="1800" b="0" dirty="0">
                <a:solidFill>
                  <a:schemeClr val="tx1"/>
                </a:solidFill>
                <a:latin typeface="Liberation Sans" panose="020B0604020202020204" pitchFamily="34" charset="0"/>
              </a:rPr>
              <a:t>numerous corporate scandals, the U.S. Congress passed the Sarbanes-Oxley Act (SOX</a:t>
            </a:r>
            <a:r>
              <a:rPr lang="en-US" sz="1800" b="0" dirty="0" smtClean="0">
                <a:solidFill>
                  <a:schemeClr val="tx1"/>
                </a:solidFill>
                <a:latin typeface="Liberation Sans" panose="020B0604020202020204" pitchFamily="34" charset="0"/>
              </a:rPr>
              <a:t>). Under </a:t>
            </a:r>
            <a:r>
              <a:rPr lang="en-US" sz="1800" b="0" dirty="0">
                <a:solidFill>
                  <a:schemeClr val="tx1"/>
                </a:solidFill>
                <a:latin typeface="Liberation Sans" panose="020B0604020202020204" pitchFamily="34" charset="0"/>
              </a:rPr>
              <a:t>SOX, all publicly traded U.S. corporations are required to maintain an adequate </a:t>
            </a:r>
            <a:r>
              <a:rPr lang="en-US" sz="1800" b="0" dirty="0" smtClean="0">
                <a:solidFill>
                  <a:schemeClr val="tx1"/>
                </a:solidFill>
                <a:latin typeface="Liberation Sans" panose="020B0604020202020204" pitchFamily="34" charset="0"/>
              </a:rPr>
              <a:t>system of </a:t>
            </a:r>
            <a:r>
              <a:rPr lang="en-US" sz="1800" b="0" dirty="0">
                <a:solidFill>
                  <a:schemeClr val="tx1"/>
                </a:solidFill>
                <a:latin typeface="Liberation Sans" panose="020B0604020202020204" pitchFamily="34" charset="0"/>
              </a:rPr>
              <a:t>internal control.</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575537004"/>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241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i="0" dirty="0" smtClean="0">
                <a:solidFill>
                  <a:schemeClr val="tx1"/>
                </a:solidFill>
                <a:latin typeface="Liberation Sans" panose="020B0604020202020204" pitchFamily="34" charset="0"/>
              </a:rPr>
              <a:t>Differences</a:t>
            </a:r>
            <a:endParaRPr lang="en-US" sz="2000" i="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a result of SOX, corporate executives and boards of directors must ensure that internal </a:t>
            </a:r>
            <a:r>
              <a:rPr lang="en-US" sz="1800" b="0" dirty="0" smtClean="0">
                <a:solidFill>
                  <a:schemeClr val="tx1"/>
                </a:solidFill>
                <a:latin typeface="Liberation Sans" panose="020B0604020202020204" pitchFamily="34" charset="0"/>
              </a:rPr>
              <a:t>controls are </a:t>
            </a:r>
            <a:r>
              <a:rPr lang="en-US" sz="1800" b="0" dirty="0">
                <a:solidFill>
                  <a:schemeClr val="tx1"/>
                </a:solidFill>
                <a:latin typeface="Liberation Sans" panose="020B0604020202020204" pitchFamily="34" charset="0"/>
              </a:rPr>
              <a:t>reliable and effective. In addition, independent outside auditors must attest to the </a:t>
            </a:r>
            <a:r>
              <a:rPr lang="en-US" sz="1800" b="0" dirty="0" smtClean="0">
                <a:solidFill>
                  <a:schemeClr val="tx1"/>
                </a:solidFill>
                <a:latin typeface="Liberation Sans" panose="020B0604020202020204" pitchFamily="34" charset="0"/>
              </a:rPr>
              <a:t>adequacy of </a:t>
            </a:r>
            <a:r>
              <a:rPr lang="en-US" sz="1800" b="0" dirty="0">
                <a:solidFill>
                  <a:schemeClr val="tx1"/>
                </a:solidFill>
                <a:latin typeface="Liberation Sans" panose="020B0604020202020204" pitchFamily="34" charset="0"/>
              </a:rPr>
              <a:t>the internal control system</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SOX </a:t>
            </a:r>
            <a:r>
              <a:rPr lang="en-US" sz="1800" b="0" dirty="0">
                <a:solidFill>
                  <a:schemeClr val="tx1"/>
                </a:solidFill>
                <a:latin typeface="Liberation Sans" panose="020B0604020202020204" pitchFamily="34" charset="0"/>
              </a:rPr>
              <a:t>created the Public Company Accounting Oversight Board (PCAOB) to establish </a:t>
            </a:r>
            <a:r>
              <a:rPr lang="en-US" sz="1800" b="0" dirty="0" smtClean="0">
                <a:solidFill>
                  <a:schemeClr val="tx1"/>
                </a:solidFill>
                <a:latin typeface="Liberation Sans" panose="020B0604020202020204" pitchFamily="34" charset="0"/>
              </a:rPr>
              <a:t>auditing standards </a:t>
            </a:r>
            <a:r>
              <a:rPr lang="en-US" sz="1800" b="0" dirty="0">
                <a:solidFill>
                  <a:schemeClr val="tx1"/>
                </a:solidFill>
                <a:latin typeface="Liberation Sans" panose="020B0604020202020204" pitchFamily="34" charset="0"/>
              </a:rPr>
              <a:t>and regulate auditor activity.</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884305239"/>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02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1800" b="0" dirty="0" smtClean="0">
                <a:solidFill>
                  <a:schemeClr val="tx1"/>
                </a:solidFill>
                <a:latin typeface="Liberation Sans" panose="020B0604020202020204" pitchFamily="34" charset="0"/>
              </a:rPr>
              <a:t>Ethics </a:t>
            </a:r>
            <a:r>
              <a:rPr lang="en-US" altLang="en-US" sz="1800" b="0" dirty="0">
                <a:solidFill>
                  <a:schemeClr val="tx1"/>
                </a:solidFill>
                <a:latin typeface="Liberation Sans" panose="020B0604020202020204" pitchFamily="34" charset="0"/>
              </a:rPr>
              <a:t>has become a very important aspect of reporting. Different cultures have different perspectives on bribery and other questionable activities, and consequently penalties for engaging in such activities vary considerably across countries. High-quality international accounting requires both high-quality accounting standards and high-quality auditing. Similar to the convergence of GAAP and IFRS, there is movement to improve international auditing standards. The International Auditing and Assurance Standards Board (IAASB) functions as an independent standard-setting body. It works to establish high-quality auditing and assurance and quality-control standards throughout the world. Whether the IAASB adopts internal control provisions similar to those in SOX remains to be seen. Under proposed new standards for financial statements, companies would not be allowed to combine cash equivalents with cash</a:t>
            </a:r>
            <a:r>
              <a:rPr lang="en-US" altLang="en-US" sz="1800" b="0" dirty="0" smtClean="0">
                <a:solidFill>
                  <a:schemeClr val="tx1"/>
                </a:solidFill>
                <a:latin typeface="Liberation Sans" panose="020B0604020202020204" pitchFamily="34" charset="0"/>
              </a:rPr>
              <a:t>.</a:t>
            </a:r>
            <a:endParaRPr lang="en-US" altLang="en-US" sz="1800" b="0" i="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641920863"/>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altLang="en-US" sz="2100" b="0" dirty="0">
                <a:latin typeface="Liberation Sans" panose="020B0604020202020204" pitchFamily="34" charset="0"/>
              </a:rPr>
              <a:t>Non-U.S companies that follow IFRS:</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do not normally use the principles of internal control activities used in this textbook.</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often offset cash with accounts payable on the balance sheet.</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are not required to follow SOX.</a:t>
            </a:r>
          </a:p>
          <a:p>
            <a:pPr lvl="1">
              <a:lnSpc>
                <a:spcPct val="125000"/>
              </a:lnSpc>
              <a:spcBef>
                <a:spcPts val="1200"/>
              </a:spcBef>
              <a:buClr>
                <a:schemeClr val="tx1"/>
              </a:buClr>
              <a:buSzPct val="100000"/>
              <a:buFont typeface="Wingdings" pitchFamily="2" charset="2"/>
              <a:buAutoNum type="alphaLcParenR"/>
            </a:pPr>
            <a:r>
              <a:rPr lang="en-US" altLang="en-US" sz="2100" b="0" dirty="0">
                <a:latin typeface="Liberation Sans" panose="020B0604020202020204" pitchFamily="34" charset="0"/>
              </a:rPr>
              <a:t>None of the above.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253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1338221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609600" y="1295400"/>
            <a:ext cx="8001000" cy="345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515938" algn="l">
              <a:defRPr sz="2400">
                <a:solidFill>
                  <a:schemeClr val="tx1"/>
                </a:solidFill>
                <a:latin typeface="Times New Roman" pitchFamily="18" charset="0"/>
              </a:defRPr>
            </a:lvl2pPr>
            <a:lvl3pPr marL="126365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Clr>
                <a:srgbClr val="800000"/>
              </a:buClr>
            </a:pPr>
            <a:r>
              <a:rPr lang="en-US" altLang="en-US" sz="2500" b="1" dirty="0">
                <a:solidFill>
                  <a:schemeClr val="folHlink"/>
                </a:solidFill>
                <a:latin typeface="Liberation Sans" panose="020B0604020202020204" pitchFamily="34" charset="0"/>
              </a:rPr>
              <a:t>Five Primary Components:</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Control environment. </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Risk assessment. </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Control activities.</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Information and communication.</a:t>
            </a:r>
          </a:p>
          <a:p>
            <a:pPr marL="682625" lvl="1" indent="-450850">
              <a:lnSpc>
                <a:spcPct val="125000"/>
              </a:lnSpc>
              <a:spcBef>
                <a:spcPts val="1200"/>
              </a:spcBef>
              <a:spcAft>
                <a:spcPts val="0"/>
              </a:spcAft>
              <a:buFont typeface="Arial" panose="020B0604020202020204" pitchFamily="34" charset="0"/>
              <a:buChar char="●"/>
            </a:pPr>
            <a:r>
              <a:rPr lang="en-US" altLang="en-US" sz="2200" dirty="0">
                <a:latin typeface="Liberation Sans" panose="020B0604020202020204" pitchFamily="34" charset="0"/>
              </a:rPr>
              <a:t>Monitoring.</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Internal Control	</a:t>
            </a:r>
            <a:endParaRPr lang="en-US" altLang="en-US" sz="3200" b="1" i="0" dirty="0">
              <a:solidFill>
                <a:srgbClr val="CC0000"/>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34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Which of the following is the correct accounting under GAAP for cash?</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Cash cannot be combined with cash equivalents.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Restricted cash funds may be reported as a current or non-current asset depending on the circumstances.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Restricted cash funds cannot be reported as a current asset.</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Cash on hand is not reported on the balance sheet as Cash.</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2766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2784163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10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The Sarbanes Oxley Act applies to:</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U.S. companies listed on U.S. exchanges.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companies that list stock on any stock exchange in any country.</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all European companies listed on European exchanges.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Both (a) and (c).</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4059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371674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19538345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57200" y="990600"/>
            <a:ext cx="8001000" cy="5045677"/>
          </a:xfrm>
          <a:prstGeom prst="rect">
            <a:avLst/>
          </a:prstGeom>
        </p:spPr>
        <p:txBody>
          <a:bodyPr wrap="square">
            <a:spAutoFit/>
          </a:bodyPr>
          <a:lstStyle/>
          <a:p>
            <a:pPr algn="just">
              <a:lnSpc>
                <a:spcPct val="110000"/>
              </a:lnSpc>
            </a:pPr>
            <a:r>
              <a:rPr lang="en-US" sz="1900" b="1" i="0" dirty="0" smtClean="0">
                <a:solidFill>
                  <a:schemeClr val="tx1"/>
                </a:solidFill>
                <a:effectLst/>
                <a:latin typeface="Liberation Sans" panose="020B0604020202020204" pitchFamily="34" charset="0"/>
              </a:rPr>
              <a:t>And the Controls Are…</a:t>
            </a:r>
          </a:p>
          <a:p>
            <a:pPr algn="just">
              <a:lnSpc>
                <a:spcPct val="110000"/>
              </a:lnSpc>
              <a:spcBef>
                <a:spcPts val="600"/>
              </a:spcBef>
            </a:pPr>
            <a:r>
              <a:rPr lang="en-US" sz="1900" dirty="0" smtClean="0">
                <a:latin typeface="Liberation Sans" panose="020B0604020202020204" pitchFamily="34" charset="0"/>
              </a:rPr>
              <a:t>Internal </a:t>
            </a:r>
            <a:r>
              <a:rPr lang="en-US" sz="1900" dirty="0">
                <a:latin typeface="Liberation Sans" panose="020B0604020202020204" pitchFamily="34" charset="0"/>
              </a:rPr>
              <a:t>controls are </a:t>
            </a:r>
            <a:r>
              <a:rPr lang="en-US" sz="1900" dirty="0" smtClean="0">
                <a:latin typeface="Liberation Sans" panose="020B0604020202020204" pitchFamily="34" charset="0"/>
              </a:rPr>
              <a:t>important for </a:t>
            </a:r>
            <a:r>
              <a:rPr lang="en-US" sz="1900" dirty="0">
                <a:latin typeface="Liberation Sans" panose="020B0604020202020204" pitchFamily="34" charset="0"/>
              </a:rPr>
              <a:t>an effective </a:t>
            </a:r>
            <a:r>
              <a:rPr lang="en-US" sz="1900" dirty="0" smtClean="0">
                <a:latin typeface="Liberation Sans" panose="020B0604020202020204" pitchFamily="34" charset="0"/>
              </a:rPr>
              <a:t>financial reporting system</a:t>
            </a:r>
            <a:r>
              <a:rPr lang="en-US" sz="1900" dirty="0">
                <a:latin typeface="Liberation Sans" panose="020B0604020202020204" pitchFamily="34" charset="0"/>
              </a:rPr>
              <a:t>. The same is true </a:t>
            </a:r>
            <a:r>
              <a:rPr lang="en-US" sz="1900" dirty="0" smtClean="0">
                <a:latin typeface="Liberation Sans" panose="020B0604020202020204" pitchFamily="34" charset="0"/>
              </a:rPr>
              <a:t>for sustainability </a:t>
            </a:r>
            <a:r>
              <a:rPr lang="en-US" sz="1900" dirty="0">
                <a:latin typeface="Liberation Sans" panose="020B0604020202020204" pitchFamily="34" charset="0"/>
              </a:rPr>
              <a:t>reporting. An </a:t>
            </a:r>
            <a:r>
              <a:rPr lang="en-US" sz="1900" dirty="0" smtClean="0">
                <a:latin typeface="Liberation Sans" panose="020B0604020202020204" pitchFamily="34" charset="0"/>
              </a:rPr>
              <a:t>effective system </a:t>
            </a:r>
            <a:r>
              <a:rPr lang="en-US" sz="1900" dirty="0">
                <a:latin typeface="Liberation Sans" panose="020B0604020202020204" pitchFamily="34" charset="0"/>
              </a:rPr>
              <a:t>of internal controls </a:t>
            </a:r>
            <a:r>
              <a:rPr lang="en-US" sz="1900" dirty="0" smtClean="0">
                <a:latin typeface="Liberation Sans" panose="020B0604020202020204" pitchFamily="34" charset="0"/>
              </a:rPr>
              <a:t>for sustainability </a:t>
            </a:r>
            <a:r>
              <a:rPr lang="en-US" sz="1900" dirty="0">
                <a:latin typeface="Liberation Sans" panose="020B0604020202020204" pitchFamily="34" charset="0"/>
              </a:rPr>
              <a:t>reporting will </a:t>
            </a:r>
            <a:r>
              <a:rPr lang="en-US" sz="1900" dirty="0" smtClean="0">
                <a:latin typeface="Liberation Sans" panose="020B0604020202020204" pitchFamily="34" charset="0"/>
              </a:rPr>
              <a:t>help in </a:t>
            </a:r>
            <a:r>
              <a:rPr lang="en-US" sz="1900" dirty="0">
                <a:latin typeface="Liberation Sans" panose="020B0604020202020204" pitchFamily="34" charset="0"/>
              </a:rPr>
              <a:t>the following ways: (1) </a:t>
            </a:r>
            <a:r>
              <a:rPr lang="en-US" sz="1900" dirty="0" smtClean="0">
                <a:latin typeface="Liberation Sans" panose="020B0604020202020204" pitchFamily="34" charset="0"/>
              </a:rPr>
              <a:t>prevent the </a:t>
            </a:r>
            <a:r>
              <a:rPr lang="en-US" sz="1900" dirty="0">
                <a:latin typeface="Liberation Sans" panose="020B0604020202020204" pitchFamily="34" charset="0"/>
              </a:rPr>
              <a:t>unauthorized use of data; (2</a:t>
            </a:r>
            <a:r>
              <a:rPr lang="en-US" sz="1900" dirty="0" smtClean="0">
                <a:latin typeface="Liberation Sans" panose="020B0604020202020204" pitchFamily="34" charset="0"/>
              </a:rPr>
              <a:t>) provide </a:t>
            </a:r>
            <a:r>
              <a:rPr lang="en-US" sz="1900" dirty="0">
                <a:latin typeface="Liberation Sans" panose="020B0604020202020204" pitchFamily="34" charset="0"/>
              </a:rPr>
              <a:t>reasonable </a:t>
            </a:r>
            <a:r>
              <a:rPr lang="en-US" sz="1900" dirty="0" smtClean="0">
                <a:latin typeface="Liberation Sans" panose="020B0604020202020204" pitchFamily="34" charset="0"/>
              </a:rPr>
              <a:t>assurance that </a:t>
            </a:r>
            <a:r>
              <a:rPr lang="en-US" sz="1900" dirty="0">
                <a:latin typeface="Liberation Sans" panose="020B0604020202020204" pitchFamily="34" charset="0"/>
              </a:rPr>
              <a:t>the information is </a:t>
            </a:r>
            <a:r>
              <a:rPr lang="en-US" sz="1900" dirty="0" smtClean="0">
                <a:latin typeface="Liberation Sans" panose="020B0604020202020204" pitchFamily="34" charset="0"/>
              </a:rPr>
              <a:t>accurate, valid</a:t>
            </a:r>
            <a:r>
              <a:rPr lang="en-US" sz="1900" dirty="0">
                <a:latin typeface="Liberation Sans" panose="020B0604020202020204" pitchFamily="34" charset="0"/>
              </a:rPr>
              <a:t>, and complete; and (3) </a:t>
            </a:r>
            <a:r>
              <a:rPr lang="en-US" sz="1900" dirty="0" smtClean="0">
                <a:latin typeface="Liberation Sans" panose="020B0604020202020204" pitchFamily="34" charset="0"/>
              </a:rPr>
              <a:t>report information </a:t>
            </a:r>
            <a:r>
              <a:rPr lang="en-US" sz="1900" dirty="0">
                <a:latin typeface="Liberation Sans" panose="020B0604020202020204" pitchFamily="34" charset="0"/>
              </a:rPr>
              <a:t>that is consistent with overall </a:t>
            </a:r>
            <a:r>
              <a:rPr lang="en-US" sz="1900" dirty="0" smtClean="0">
                <a:latin typeface="Liberation Sans" panose="020B0604020202020204" pitchFamily="34" charset="0"/>
              </a:rPr>
              <a:t>sustainability accounting </a:t>
            </a:r>
            <a:r>
              <a:rPr lang="en-US" sz="1900" dirty="0">
                <a:latin typeface="Liberation Sans" panose="020B0604020202020204" pitchFamily="34" charset="0"/>
              </a:rPr>
              <a:t>policies. With these types of controls, users </a:t>
            </a:r>
            <a:r>
              <a:rPr lang="en-US" sz="1900" dirty="0" smtClean="0">
                <a:latin typeface="Liberation Sans" panose="020B0604020202020204" pitchFamily="34" charset="0"/>
              </a:rPr>
              <a:t>will have </a:t>
            </a:r>
            <a:r>
              <a:rPr lang="en-US" sz="1900" dirty="0">
                <a:latin typeface="Liberation Sans" panose="020B0604020202020204" pitchFamily="34" charset="0"/>
              </a:rPr>
              <a:t>the </a:t>
            </a:r>
            <a:r>
              <a:rPr lang="en-US" sz="1900" dirty="0" smtClean="0">
                <a:latin typeface="Liberation Sans" panose="020B0604020202020204" pitchFamily="34" charset="0"/>
              </a:rPr>
              <a:t>confidence </a:t>
            </a:r>
            <a:r>
              <a:rPr lang="en-US" sz="1900" dirty="0">
                <a:latin typeface="Liberation Sans" panose="020B0604020202020204" pitchFamily="34" charset="0"/>
              </a:rPr>
              <a:t>that they can use the </a:t>
            </a:r>
            <a:r>
              <a:rPr lang="en-US" sz="1900" dirty="0" smtClean="0">
                <a:latin typeface="Liberation Sans" panose="020B0604020202020204" pitchFamily="34" charset="0"/>
              </a:rPr>
              <a:t>sustainability information </a:t>
            </a:r>
            <a:r>
              <a:rPr lang="en-US" sz="1900" dirty="0">
                <a:latin typeface="Liberation Sans" panose="020B0604020202020204" pitchFamily="34" charset="0"/>
              </a:rPr>
              <a:t>effectively</a:t>
            </a:r>
            <a:r>
              <a:rPr lang="en-US" sz="1900" dirty="0" smtClean="0">
                <a:latin typeface="Liberation Sans" panose="020B0604020202020204" pitchFamily="34" charset="0"/>
              </a:rPr>
              <a:t>. </a:t>
            </a:r>
          </a:p>
          <a:p>
            <a:pPr indent="463550" algn="just">
              <a:lnSpc>
                <a:spcPct val="110000"/>
              </a:lnSpc>
              <a:spcBef>
                <a:spcPts val="600"/>
              </a:spcBef>
            </a:pPr>
            <a:r>
              <a:rPr lang="en-US" sz="1900" dirty="0" smtClean="0">
                <a:latin typeface="Liberation Sans" panose="020B0604020202020204" pitchFamily="34" charset="0"/>
              </a:rPr>
              <a:t>Some </a:t>
            </a:r>
            <a:r>
              <a:rPr lang="en-US" sz="1900" dirty="0">
                <a:latin typeface="Liberation Sans" panose="020B0604020202020204" pitchFamily="34" charset="0"/>
              </a:rPr>
              <a:t>regulators are calling for even more </a:t>
            </a:r>
            <a:r>
              <a:rPr lang="en-US" sz="1900" dirty="0" smtClean="0">
                <a:latin typeface="Liberation Sans" panose="020B0604020202020204" pitchFamily="34" charset="0"/>
              </a:rPr>
              <a:t>assurance through </a:t>
            </a:r>
            <a:r>
              <a:rPr lang="en-US" sz="1900" dirty="0">
                <a:latin typeface="Liberation Sans" panose="020B0604020202020204" pitchFamily="34" charset="0"/>
              </a:rPr>
              <a:t>audits of this information. Companies that </a:t>
            </a:r>
            <a:r>
              <a:rPr lang="en-US" sz="1900" dirty="0" smtClean="0">
                <a:latin typeface="Liberation Sans" panose="020B0604020202020204" pitchFamily="34" charset="0"/>
              </a:rPr>
              <a:t>potentially can </a:t>
            </a:r>
            <a:r>
              <a:rPr lang="en-US" sz="1900" dirty="0">
                <a:latin typeface="Liberation Sans" panose="020B0604020202020204" pitchFamily="34" charset="0"/>
              </a:rPr>
              <a:t>cause environmental damage through greenhouse </a:t>
            </a:r>
            <a:r>
              <a:rPr lang="en-US" sz="1900" dirty="0" smtClean="0">
                <a:latin typeface="Liberation Sans" panose="020B0604020202020204" pitchFamily="34" charset="0"/>
              </a:rPr>
              <a:t>gases, as </a:t>
            </a:r>
            <a:r>
              <a:rPr lang="en-US" sz="1900" dirty="0">
                <a:latin typeface="Liberation Sans" panose="020B0604020202020204" pitchFamily="34" charset="0"/>
              </a:rPr>
              <a:t>well as companies in the mining and extractive industries</a:t>
            </a:r>
            <a:r>
              <a:rPr lang="en-US" sz="1900" dirty="0" smtClean="0">
                <a:latin typeface="Liberation Sans" panose="020B0604020202020204" pitchFamily="34" charset="0"/>
              </a:rPr>
              <a:t>, are </a:t>
            </a:r>
            <a:r>
              <a:rPr lang="en-US" sz="1900" dirty="0">
                <a:latin typeface="Liberation Sans" panose="020B0604020202020204" pitchFamily="34" charset="0"/>
              </a:rPr>
              <a:t>subject to reporting requirements. And, as demand </a:t>
            </a:r>
            <a:r>
              <a:rPr lang="en-US" sz="1900" dirty="0" smtClean="0">
                <a:latin typeface="Liberation Sans" panose="020B0604020202020204" pitchFamily="34" charset="0"/>
              </a:rPr>
              <a:t>for more </a:t>
            </a:r>
            <a:r>
              <a:rPr lang="en-US" sz="1900" dirty="0">
                <a:latin typeface="Liberation Sans" panose="020B0604020202020204" pitchFamily="34" charset="0"/>
              </a:rPr>
              <a:t>information in the sustainability area expands, the </a:t>
            </a:r>
            <a:r>
              <a:rPr lang="en-US" sz="1900" dirty="0" smtClean="0">
                <a:latin typeface="Liberation Sans" panose="020B0604020202020204" pitchFamily="34" charset="0"/>
              </a:rPr>
              <a:t>need for </a:t>
            </a:r>
            <a:r>
              <a:rPr lang="en-US" sz="1900" dirty="0">
                <a:latin typeface="Liberation Sans" panose="020B0604020202020204" pitchFamily="34" charset="0"/>
              </a:rPr>
              <a:t>audits of this information will grow.</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
        <p:nvSpPr>
          <p:cNvPr id="7" name="Rectangle 6"/>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172200"/>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3645220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609600" y="2548043"/>
            <a:ext cx="5105400" cy="316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682625" lvl="1" indent="-450850">
              <a:lnSpc>
                <a:spcPct val="125000"/>
              </a:lnSpc>
              <a:spcBef>
                <a:spcPts val="1200"/>
              </a:spcBef>
              <a:buClr>
                <a:srgbClr val="CC0000"/>
              </a:buClr>
              <a:buSzPct val="85000"/>
              <a:buFont typeface="Wingdings" pitchFamily="2" charset="2"/>
              <a:buChar char="u"/>
            </a:pPr>
            <a:r>
              <a:rPr lang="en-US" altLang="en-US" sz="2200" dirty="0" smtClean="0">
                <a:latin typeface="Liberation Sans" panose="020B0604020202020204" pitchFamily="34" charset="0"/>
              </a:rPr>
              <a:t>Control </a:t>
            </a:r>
            <a:r>
              <a:rPr lang="en-US" altLang="en-US" sz="2200" dirty="0">
                <a:latin typeface="Liberation Sans" panose="020B0604020202020204" pitchFamily="34" charset="0"/>
              </a:rPr>
              <a:t>is most effective when only one person is responsible for a given task.</a:t>
            </a:r>
          </a:p>
          <a:p>
            <a:pPr marL="682625" lvl="1" indent="-450850">
              <a:lnSpc>
                <a:spcPct val="125000"/>
              </a:lnSpc>
              <a:spcBef>
                <a:spcPts val="1200"/>
              </a:spcBef>
              <a:buClr>
                <a:srgbClr val="CC0000"/>
              </a:buClr>
              <a:buSzPct val="85000"/>
              <a:buFont typeface="Wingdings" pitchFamily="2" charset="2"/>
              <a:buChar char="u"/>
            </a:pPr>
            <a:r>
              <a:rPr lang="en-US" altLang="en-US" sz="2200" dirty="0">
                <a:latin typeface="Liberation Sans" panose="020B0604020202020204" pitchFamily="34" charset="0"/>
              </a:rPr>
              <a:t>Establishing responsibility often requires limiting access only to authorized personnel, and then identifying those personnel.</a:t>
            </a:r>
          </a:p>
        </p:txBody>
      </p:sp>
      <p:pic>
        <p:nvPicPr>
          <p:cNvPr id="8724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547" y="2435225"/>
            <a:ext cx="2200853"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Text Box 2"/>
          <p:cNvSpPr txBox="1">
            <a:spLocks noChangeArrowheads="1"/>
          </p:cNvSpPr>
          <p:nvPr/>
        </p:nvSpPr>
        <p:spPr bwMode="auto">
          <a:xfrm>
            <a:off x="609600" y="1357952"/>
            <a:ext cx="5867400"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286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rgbClr val="800000"/>
              </a:buClr>
            </a:pPr>
            <a:r>
              <a:rPr lang="en-US" altLang="en-US" sz="2800" b="1" dirty="0" smtClean="0">
                <a:solidFill>
                  <a:srgbClr val="006600"/>
                </a:solidFill>
                <a:latin typeface="Liberation Sans" panose="020B0604020202020204" pitchFamily="34" charset="0"/>
              </a:rPr>
              <a:t>ESTABLISHMENT OF RESPONSIBILITY</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Principles of Internal Control Activities</a:t>
            </a:r>
          </a:p>
          <a:p>
            <a:pPr algn="l"/>
            <a:r>
              <a:rPr lang="en-US" altLang="en-US" sz="3200" b="1" dirty="0">
                <a:solidFill>
                  <a:srgbClr val="CC0000"/>
                </a:solidFill>
                <a:latin typeface="Liberation Sans" panose="020B0604020202020204" pitchFamily="34" charset="0"/>
              </a:rPr>
              <a:t>	</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cxnSp>
        <p:nvCxnSpPr>
          <p:cNvPr id="12" name="Straight Connector 11"/>
          <p:cNvCxnSpPr/>
          <p:nvPr/>
        </p:nvCxnSpPr>
        <p:spPr bwMode="auto">
          <a:xfrm>
            <a:off x="6400800" y="976952"/>
            <a:ext cx="0" cy="80467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Rectangle 12"/>
          <p:cNvSpPr/>
          <p:nvPr/>
        </p:nvSpPr>
        <p:spPr>
          <a:xfrm>
            <a:off x="6477000" y="1066800"/>
            <a:ext cx="2514600" cy="80021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principles </a:t>
            </a:r>
            <a:r>
              <a:rPr lang="en-US" sz="1400" b="1" dirty="0" smtClean="0">
                <a:latin typeface="Liberation Sans" panose="020B0604020202020204" pitchFamily="34" charset="0"/>
              </a:rPr>
              <a:t>of internal </a:t>
            </a:r>
            <a:r>
              <a:rPr lang="en-US" sz="1400" b="1" dirty="0">
                <a:latin typeface="Liberation Sans" panose="020B0604020202020204" pitchFamily="34" charset="0"/>
              </a:rPr>
              <a:t>control activities.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11600</TotalTime>
  <Pages>43</Pages>
  <Words>5448</Words>
  <Application>Microsoft Office PowerPoint</Application>
  <PresentationFormat>On-screen Show (4:3)</PresentationFormat>
  <Paragraphs>558</Paragraphs>
  <Slides>72</Slides>
  <Notes>71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 Unicode MS</vt:lpstr>
      <vt:lpstr>Andalus</vt:lpstr>
      <vt:lpstr>Arial</vt:lpstr>
      <vt:lpstr>Arial Black</vt:lpstr>
      <vt:lpstr>Comic Sans MS</vt:lpstr>
      <vt:lpstr>Constantia</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1924</cp:revision>
  <cp:lastPrinted>1999-09-16T17:08:20Z</cp:lastPrinted>
  <dcterms:created xsi:type="dcterms:W3CDTF">1997-03-28T18:03:02Z</dcterms:created>
  <dcterms:modified xsi:type="dcterms:W3CDTF">2019-08-25T04:14:13Z</dcterms:modified>
</cp:coreProperties>
</file>